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VY_32_INOVACE_AUT2_14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Řídící tyče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Spojení pomocí kloubů:</a:t>
            </a:r>
          </a:p>
          <a:p>
            <a:pPr marL="0" indent="0">
              <a:buNone/>
            </a:pPr>
            <a:r>
              <a:rPr lang="cs-CZ" dirty="0" smtClean="0"/>
              <a:t>a) maticové nebo šnekové řízení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246747"/>
            <a:ext cx="6588732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Kulové klouby řízení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4031957" cy="245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obsah 1"/>
          <p:cNvSpPr txBox="1">
            <a:spLocks/>
          </p:cNvSpPr>
          <p:nvPr/>
        </p:nvSpPr>
        <p:spPr>
          <a:xfrm>
            <a:off x="5076056" y="3284984"/>
            <a:ext cx="3096344" cy="2993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	</a:t>
            </a:r>
            <a:r>
              <a:rPr lang="cs-CZ" sz="4500" dirty="0" smtClean="0"/>
              <a:t>			</a:t>
            </a:r>
            <a:endParaRPr lang="cs-CZ" sz="6400" dirty="0" smtClean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1 – hlavní řídící páka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2 – pomocná řídící páka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3 – kolová řídící páka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4 – spojovací řídící tyč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5 – kulový kloub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</a:t>
            </a:r>
            <a:endParaRPr lang="cs-CZ" sz="2900" dirty="0" smtClean="0"/>
          </a:p>
          <a:p>
            <a:pPr marL="0" indent="0">
              <a:buFont typeface="Symbol" pitchFamily="18" charset="2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0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b) hřebenové řízení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246747"/>
            <a:ext cx="6588732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Kulové klouby řízení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3960440" cy="250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obsah 1"/>
          <p:cNvSpPr txBox="1">
            <a:spLocks/>
          </p:cNvSpPr>
          <p:nvPr/>
        </p:nvSpPr>
        <p:spPr>
          <a:xfrm>
            <a:off x="5076056" y="2852936"/>
            <a:ext cx="3096344" cy="3425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	</a:t>
            </a:r>
            <a:r>
              <a:rPr lang="cs-CZ" sz="4500" dirty="0" smtClean="0"/>
              <a:t>			</a:t>
            </a:r>
            <a:endParaRPr lang="cs-CZ" sz="6400" dirty="0" smtClean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4 – spojovací řídící tyč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5 – kulový kloub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6 – pastorek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7 – hřebenová tyč</a:t>
            </a:r>
          </a:p>
          <a:p>
            <a:pPr marL="0" indent="0">
              <a:buFont typeface="Arial" pitchFamily="34" charset="0"/>
              <a:buNone/>
            </a:pPr>
            <a:r>
              <a:rPr lang="cs-CZ" sz="2900" dirty="0" smtClean="0"/>
              <a:t> </a:t>
            </a:r>
          </a:p>
          <a:p>
            <a:pPr marL="0" indent="0">
              <a:buFont typeface="Symbol" pitchFamily="18" charset="2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7206" y="1930352"/>
            <a:ext cx="8075240" cy="4498703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cs-CZ" sz="3000" dirty="0"/>
              <a:t>GSCHEIDLE, Rolf. </a:t>
            </a:r>
            <a:r>
              <a:rPr lang="cs-CZ" sz="3000" i="1" dirty="0"/>
              <a:t>Příručka pro automechanika</a:t>
            </a:r>
            <a:r>
              <a:rPr lang="cs-CZ" sz="3000" dirty="0"/>
              <a:t>. 3. </a:t>
            </a:r>
            <a:r>
              <a:rPr lang="cs-CZ" sz="3000" dirty="0" err="1"/>
              <a:t>přeprac</a:t>
            </a:r>
            <a:r>
              <a:rPr lang="cs-CZ" sz="3000" dirty="0"/>
              <a:t>. vyd. /. Překlad Iva </a:t>
            </a:r>
            <a:r>
              <a:rPr lang="cs-CZ" sz="3000" dirty="0" err="1"/>
              <a:t>Michňová</a:t>
            </a:r>
            <a:r>
              <a:rPr lang="cs-CZ" sz="3000" dirty="0"/>
              <a:t>, Zdeněk </a:t>
            </a:r>
            <a:r>
              <a:rPr lang="cs-CZ" sz="3000" dirty="0" err="1"/>
              <a:t>Michňa</a:t>
            </a:r>
            <a:r>
              <a:rPr lang="cs-CZ" sz="3000" dirty="0"/>
              <a:t>, Jiří Handlíř. Praha: Europa - Sobotáles, 2007, 685 s. ISBN 978-80-86706-17-7.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sz="3000" dirty="0" smtClean="0"/>
              <a:t>PILÁRIK</a:t>
            </a:r>
            <a:r>
              <a:rPr lang="cs-CZ" sz="3000" dirty="0"/>
              <a:t>, Milan a Jiří PABST. </a:t>
            </a:r>
            <a:r>
              <a:rPr lang="cs-CZ" sz="3000" i="1" dirty="0"/>
              <a:t>Automobily</a:t>
            </a:r>
            <a:r>
              <a:rPr lang="cs-CZ" sz="3000" dirty="0"/>
              <a:t>. Vyd. 1. Praha: Informatorium, 2000, 3 sv. ISBN 80-86073-65-33</a:t>
            </a:r>
            <a:r>
              <a:rPr lang="cs-CZ" sz="3000" dirty="0" smtClean="0"/>
              <a:t>.</a:t>
            </a:r>
          </a:p>
          <a:p>
            <a:pPr marL="0" indent="0" algn="just">
              <a:buNone/>
            </a:pPr>
            <a:r>
              <a:rPr lang="cs-CZ" sz="3000" dirty="0"/>
              <a:t>JAN, Zdeněk a Bronislav ŽDÁNSKÝ. </a:t>
            </a:r>
            <a:r>
              <a:rPr lang="cs-CZ" sz="3000" i="1" dirty="0"/>
              <a:t>Automobily: Podvozky</a:t>
            </a:r>
            <a:r>
              <a:rPr lang="cs-CZ" sz="3000" dirty="0"/>
              <a:t>. Brno: </a:t>
            </a:r>
            <a:r>
              <a:rPr lang="cs-CZ" sz="3000" dirty="0" err="1"/>
              <a:t>Avid</a:t>
            </a:r>
            <a:r>
              <a:rPr lang="cs-CZ" sz="3000" dirty="0"/>
              <a:t>, 2001, 199 s. ISBN 978-80-87143-03-2</a:t>
            </a:r>
            <a:r>
              <a:rPr lang="cs-CZ" sz="3600" dirty="0"/>
              <a:t>.</a:t>
            </a:r>
          </a:p>
          <a:p>
            <a:pPr marL="0" indent="0" algn="just">
              <a:buFont typeface="Symbol" pitchFamily="18" charset="2"/>
              <a:buNone/>
            </a:pPr>
            <a:endParaRPr lang="cs-CZ" sz="3400" dirty="0" smtClean="0"/>
          </a:p>
          <a:p>
            <a:pPr marL="0" indent="0" algn="just">
              <a:buFont typeface="Symbol" pitchFamily="18" charset="2"/>
              <a:buNone/>
            </a:pPr>
            <a:endParaRPr lang="cs-CZ" sz="3400" dirty="0" smtClean="0"/>
          </a:p>
          <a:p>
            <a:pPr marL="0" indent="0" algn="just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76872"/>
            <a:ext cx="7992888" cy="4104456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cs typeface="Times New Roman" pitchFamily="18" charset="0"/>
              </a:rPr>
              <a:t>p</a:t>
            </a:r>
            <a:r>
              <a:rPr lang="cs-CZ" dirty="0" smtClean="0">
                <a:cs typeface="Times New Roman" pitchFamily="18" charset="0"/>
              </a:rPr>
              <a:t>řenos pohybu řízení vytvořených převodkou řízení na rejdová kola</a:t>
            </a:r>
          </a:p>
          <a:p>
            <a:pPr algn="just"/>
            <a:r>
              <a:rPr lang="cs-CZ" dirty="0">
                <a:cs typeface="Times New Roman" pitchFamily="18" charset="0"/>
              </a:rPr>
              <a:t>p</a:t>
            </a:r>
            <a:r>
              <a:rPr lang="cs-CZ" dirty="0" smtClean="0">
                <a:cs typeface="Times New Roman" pitchFamily="18" charset="0"/>
              </a:rPr>
              <a:t>řenos síly a její změna podle potřeby</a:t>
            </a:r>
          </a:p>
          <a:p>
            <a:pPr algn="just"/>
            <a:r>
              <a:rPr lang="cs-CZ" dirty="0">
                <a:cs typeface="Times New Roman" pitchFamily="18" charset="0"/>
              </a:rPr>
              <a:t>n</a:t>
            </a:r>
            <a:r>
              <a:rPr lang="cs-CZ" dirty="0" smtClean="0">
                <a:cs typeface="Times New Roman" pitchFamily="18" charset="0"/>
              </a:rPr>
              <a:t>astavení vzájemné polohy rejdových kol</a:t>
            </a:r>
          </a:p>
          <a:p>
            <a:pPr algn="just"/>
            <a:r>
              <a:rPr lang="cs-CZ" dirty="0" smtClean="0">
                <a:cs typeface="Times New Roman" pitchFamily="18" charset="0"/>
              </a:rPr>
              <a:t>vedení kol v určitém rozchodu vůči sobě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Účel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20" y="1246747"/>
            <a:ext cx="669674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Hlavní části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1" y="2204864"/>
            <a:ext cx="8145650" cy="4543328"/>
          </a:xfrm>
        </p:spPr>
        <p:txBody>
          <a:bodyPr>
            <a:noAutofit/>
          </a:bodyPr>
          <a:lstStyle/>
          <a:p>
            <a:r>
              <a:rPr lang="cs-CZ" dirty="0"/>
              <a:t>s</a:t>
            </a:r>
            <a:r>
              <a:rPr lang="cs-CZ" dirty="0" smtClean="0"/>
              <a:t>pojovací řídící tyče</a:t>
            </a:r>
          </a:p>
          <a:p>
            <a:r>
              <a:rPr lang="cs-CZ" dirty="0"/>
              <a:t>k</a:t>
            </a:r>
            <a:r>
              <a:rPr lang="cs-CZ" dirty="0" smtClean="0"/>
              <a:t>ulové klouby</a:t>
            </a:r>
          </a:p>
          <a:p>
            <a:r>
              <a:rPr lang="cs-CZ" dirty="0"/>
              <a:t>ř</a:t>
            </a:r>
            <a:r>
              <a:rPr lang="cs-CZ" dirty="0" smtClean="0"/>
              <a:t>ídící páky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8"/>
            <a:ext cx="445220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16016" y="2348880"/>
            <a:ext cx="4104456" cy="41006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dirty="0" smtClean="0"/>
              <a:t>U tuhé nápravy kola nemění svou vzájemnou polohu a proto lichoběžník řízení zůstává stejný. U tuhé nápravy se používá jednodílná spojovací tyč, která je spojená s oběma řídícími pákami.</a:t>
            </a:r>
            <a:endParaRPr lang="cs-CZ" sz="35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716016" y="2996952"/>
            <a:ext cx="4248472" cy="3024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1246747"/>
            <a:ext cx="6588732" cy="1323439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Spojovací a řídící tyče tuhé nápravy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37231"/>
            <a:ext cx="3591726" cy="39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641379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467544" y="2636912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Z důvodu nezávislého zavěšení rejdových kol se u výkyvných náprav používají dělené spojovací tyče:</a:t>
            </a:r>
          </a:p>
          <a:p>
            <a:pPr marL="514350" indent="-514350">
              <a:buAutoNum type="arabicPeriod"/>
            </a:pPr>
            <a:r>
              <a:rPr lang="cs-CZ" dirty="0" smtClean="0"/>
              <a:t>Dvoudílné spojovací tyče</a:t>
            </a:r>
          </a:p>
          <a:p>
            <a:pPr marL="514350" indent="-514350">
              <a:buAutoNum type="arabicPeriod"/>
            </a:pPr>
            <a:r>
              <a:rPr lang="cs-CZ" dirty="0" smtClean="0"/>
              <a:t>Trojdílné spojovací tyče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8564" y="1246747"/>
            <a:ext cx="6588732" cy="1938992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>
                <a:cs typeface="Arial" pitchFamily="34" charset="0"/>
              </a:rPr>
              <a:t>Spojovací a řídící tyče </a:t>
            </a:r>
            <a:endParaRPr lang="cs-CZ" sz="4000" dirty="0" smtClean="0">
              <a:cs typeface="Arial" pitchFamily="34" charset="0"/>
            </a:endParaRPr>
          </a:p>
          <a:p>
            <a:r>
              <a:rPr lang="cs-CZ" sz="4000" dirty="0" smtClean="0">
                <a:cs typeface="Arial" pitchFamily="34" charset="0"/>
              </a:rPr>
              <a:t>výkyvné </a:t>
            </a:r>
            <a:r>
              <a:rPr lang="cs-CZ" sz="4000" dirty="0">
                <a:cs typeface="Arial" pitchFamily="34" charset="0"/>
              </a:rPr>
              <a:t>nápravy</a:t>
            </a:r>
          </a:p>
          <a:p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085184"/>
            <a:ext cx="3456384" cy="1583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4578" y="2477854"/>
            <a:ext cx="8177862" cy="36447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a) dvoudílná spojovací tyč souměrně dělená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8564" y="1154415"/>
            <a:ext cx="6588732" cy="1323439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cs typeface="Arial" pitchFamily="34" charset="0"/>
              </a:rPr>
              <a:t>Dvoudílné spojovací tyče</a:t>
            </a:r>
            <a:endParaRPr lang="cs-CZ" sz="4000" dirty="0">
              <a:cs typeface="Arial" pitchFamily="34" charset="0"/>
            </a:endParaRPr>
          </a:p>
          <a:p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654010"/>
            <a:ext cx="5006815" cy="2295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2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80920" cy="3921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b)dvoudílná </a:t>
            </a:r>
            <a:r>
              <a:rPr lang="cs-CZ" dirty="0"/>
              <a:t>spojovací tyč nesouměrně </a:t>
            </a:r>
            <a:r>
              <a:rPr lang="cs-CZ" dirty="0" smtClean="0"/>
              <a:t>dělená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1246747"/>
            <a:ext cx="6588732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>
                <a:cs typeface="Arial" pitchFamily="34" charset="0"/>
              </a:rPr>
              <a:t>Dvoudílné spojovací tyče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60314"/>
            <a:ext cx="4104059" cy="2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1520" y="1246747"/>
            <a:ext cx="6588732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Trojdílné </a:t>
            </a:r>
            <a:r>
              <a:rPr lang="cs-CZ" sz="4000" dirty="0"/>
              <a:t>spojovací tyče</a:t>
            </a:r>
          </a:p>
        </p:txBody>
      </p:sp>
      <p:pic>
        <p:nvPicPr>
          <p:cNvPr id="10" name="obrázek 13"/>
          <p:cNvPicPr>
            <a:picLocks noGrp="1"/>
          </p:cNvPicPr>
          <p:nvPr>
            <p:ph idx="1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1835696" y="2924944"/>
            <a:ext cx="525658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12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1"/>
          <p:cNvSpPr txBox="1">
            <a:spLocks/>
          </p:cNvSpPr>
          <p:nvPr/>
        </p:nvSpPr>
        <p:spPr>
          <a:xfrm>
            <a:off x="4355976" y="2204864"/>
            <a:ext cx="4536504" cy="4329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/>
              <a:t>Vzhledem k rozdílnému upevnění řídícího ústrojí není pohyb tyčí rovinný, ale </a:t>
            </a:r>
            <a:r>
              <a:rPr lang="cs-CZ" dirty="0" smtClean="0"/>
              <a:t>prostorový, proto se pro vzájemné spojení používají kulové klouby.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246747"/>
            <a:ext cx="6588732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+mj-lt"/>
                <a:cs typeface="Arial" pitchFamily="34" charset="0"/>
              </a:rPr>
              <a:t>Kulové klouby řízení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345638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2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180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52</cp:revision>
  <dcterms:created xsi:type="dcterms:W3CDTF">2013-05-10T15:00:24Z</dcterms:created>
  <dcterms:modified xsi:type="dcterms:W3CDTF">2013-09-24T15:08:43Z</dcterms:modified>
</cp:coreProperties>
</file>