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52285" cy="3816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2167291" y="2406733"/>
            <a:ext cx="6956550" cy="2894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760640" cy="13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9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4776" y="476672"/>
            <a:ext cx="9152285" cy="819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5393093" y="256872"/>
            <a:ext cx="3643403" cy="15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uto.idnes.cz/volvo-v50-nastupce-modelu-v40-odhalen-d66-/ak_aktual.aspx?c=A031204_130045_ak_aktual_fdv" TargetMode="External"/><Relationship Id="rId2" Type="http://schemas.openxmlformats.org/officeDocument/2006/relationships/hyperlink" Target="http://www.skoda-auto.cz/models/HotspotDetail?HotspotName=Multifunk%C4%8Dn%C3%AD%20volant%20%C5%A0KODA%20Superb&amp;WebID=753e5ff9-ab1c-42d7-951b-797a0584dbe1&amp;Page=interio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84168" y="18864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VY_32_INOVACE_AUT2_12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64" y="1345945"/>
            <a:ext cx="6787773" cy="9715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Volant a hřídel volantu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7206" y="1930352"/>
            <a:ext cx="8075240" cy="449870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Font typeface="Symbol" pitchFamily="18" charset="2"/>
              <a:buNone/>
            </a:pPr>
            <a:r>
              <a:rPr lang="cs-CZ" sz="3400" dirty="0"/>
              <a:t>GSCHEIDLE, Rolf. </a:t>
            </a:r>
            <a:r>
              <a:rPr lang="cs-CZ" sz="3400" i="1" dirty="0"/>
              <a:t>Příručka pro automechanika</a:t>
            </a:r>
            <a:r>
              <a:rPr lang="cs-CZ" sz="3400" dirty="0"/>
              <a:t>. 3. </a:t>
            </a:r>
            <a:r>
              <a:rPr lang="cs-CZ" sz="3400" dirty="0" err="1"/>
              <a:t>přeprac</a:t>
            </a:r>
            <a:r>
              <a:rPr lang="cs-CZ" sz="3400" dirty="0"/>
              <a:t>. vyd. /. Překlad Iva </a:t>
            </a:r>
            <a:r>
              <a:rPr lang="cs-CZ" sz="3400" dirty="0" err="1"/>
              <a:t>Michňová</a:t>
            </a:r>
            <a:r>
              <a:rPr lang="cs-CZ" sz="3400" dirty="0"/>
              <a:t>, Zdeněk </a:t>
            </a:r>
            <a:r>
              <a:rPr lang="cs-CZ" sz="3400" dirty="0" err="1"/>
              <a:t>Michňa</a:t>
            </a:r>
            <a:r>
              <a:rPr lang="cs-CZ" sz="3400" dirty="0"/>
              <a:t>, Jiří Handlíř. Praha: Europa - Sobotáles, 2007, 685 s. ISBN 978-80-86706-17-7.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sz="3400" dirty="0"/>
              <a:t>GSCHEIDLE, Rolf. </a:t>
            </a:r>
            <a:r>
              <a:rPr lang="cs-CZ" sz="3400" i="1" dirty="0"/>
              <a:t>Tabulky pro automechaniky: tabulky, vztahy, přehledy, normalizované postupy : matematika, vedení podniku, základní odborné znalosti, materiály, technické kreslení, odborné znalosti, elektrické vybavení, předpisy</a:t>
            </a:r>
            <a:r>
              <a:rPr lang="cs-CZ" sz="3400" dirty="0"/>
              <a:t>. Překlad Jiří Handlíř. Praha: Europa-Sobotáles, 2009, 496 s. ISBN </a:t>
            </a:r>
            <a:r>
              <a:rPr lang="cs-CZ" sz="3400" dirty="0" smtClean="0"/>
              <a:t>978-80-86706-21-4.</a:t>
            </a:r>
            <a:endParaRPr lang="cs-CZ" sz="3400" dirty="0"/>
          </a:p>
          <a:p>
            <a:pPr marL="0" indent="0" algn="just">
              <a:buFont typeface="Symbol" pitchFamily="18" charset="2"/>
              <a:buNone/>
            </a:pPr>
            <a:r>
              <a:rPr lang="cs-CZ" sz="3400" dirty="0" smtClean="0"/>
              <a:t>PILÁRIK</a:t>
            </a:r>
            <a:r>
              <a:rPr lang="cs-CZ" sz="3400" dirty="0"/>
              <a:t>, Milan a Jiří PABST. </a:t>
            </a:r>
            <a:r>
              <a:rPr lang="cs-CZ" sz="3400" i="1" dirty="0"/>
              <a:t>Automobily</a:t>
            </a:r>
            <a:r>
              <a:rPr lang="cs-CZ" sz="3400" dirty="0"/>
              <a:t>. Vyd. 1. Praha: Informatorium, 2000, 3 sv. ISBN 80-86073-65-33</a:t>
            </a:r>
            <a:r>
              <a:rPr lang="cs-CZ" sz="3400" dirty="0" smtClean="0"/>
              <a:t>.</a:t>
            </a:r>
          </a:p>
          <a:p>
            <a:pPr marL="0" indent="0" algn="just">
              <a:buFont typeface="Symbol" pitchFamily="18" charset="2"/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Použitá literatura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Font typeface="Symbol" pitchFamily="18" charset="2"/>
              <a:buNone/>
            </a:pPr>
            <a:r>
              <a:rPr lang="cs-CZ" sz="3100" dirty="0"/>
              <a:t>JAN, Zdeněk a Bronislav ŽDÁNSKÝ. </a:t>
            </a:r>
            <a:r>
              <a:rPr lang="cs-CZ" sz="3100" i="1" dirty="0"/>
              <a:t>Automobily: Podvozky</a:t>
            </a:r>
            <a:r>
              <a:rPr lang="cs-CZ" sz="3100" dirty="0"/>
              <a:t>. Brno: </a:t>
            </a:r>
            <a:r>
              <a:rPr lang="cs-CZ" sz="3100" dirty="0" err="1"/>
              <a:t>Avid</a:t>
            </a:r>
            <a:r>
              <a:rPr lang="cs-CZ" sz="3100" dirty="0"/>
              <a:t>, 2001, 199 s. ISBN 978-80-87143-03-2.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sz="3100" dirty="0" err="1" smtClean="0"/>
              <a:t>Multifunční</a:t>
            </a:r>
            <a:r>
              <a:rPr lang="cs-CZ" sz="3100" dirty="0" smtClean="0"/>
              <a:t> volant. In: </a:t>
            </a:r>
            <a:r>
              <a:rPr lang="cs-CZ" sz="3100" i="1" dirty="0" smtClean="0"/>
              <a:t>Skoda-auto.cz</a:t>
            </a:r>
            <a:r>
              <a:rPr lang="cs-CZ" sz="3100" dirty="0" smtClean="0"/>
              <a:t> [online]. [cit. 2013-05-25]. Dostupné z: </a:t>
            </a:r>
            <a:r>
              <a:rPr lang="cs-CZ" sz="3100" dirty="0" smtClean="0">
                <a:hlinkClick r:id="rId2"/>
              </a:rPr>
              <a:t>http://www.skoda-auto.cz/models/HotspotDetail?HotspotName=Multifunk%C4%8Dn%C3%AD%20volant%20%C5%A0KODA%20Superb&amp;WebID=753e5ff9-ab1c-42d7-951b-797a0584dbe1&amp;Page=interior</a:t>
            </a:r>
            <a:endParaRPr lang="cs-CZ" sz="3100" dirty="0" smtClean="0"/>
          </a:p>
          <a:p>
            <a:pPr marL="0" indent="0">
              <a:buNone/>
            </a:pPr>
            <a:r>
              <a:rPr lang="cs-CZ" sz="3100" dirty="0" smtClean="0"/>
              <a:t>Volvo </a:t>
            </a:r>
            <a:r>
              <a:rPr lang="cs-CZ" sz="3100" dirty="0"/>
              <a:t>V50: nástupce modelu V40 odhalen. In: </a:t>
            </a:r>
            <a:r>
              <a:rPr lang="cs-CZ" sz="3100" i="1" dirty="0"/>
              <a:t>Auto.idnes.cz</a:t>
            </a:r>
            <a:r>
              <a:rPr lang="cs-CZ" sz="3100" dirty="0"/>
              <a:t> [online]. 2003 [cit. 2013-05-25]. Dostupné z: </a:t>
            </a:r>
            <a:r>
              <a:rPr lang="cs-CZ" sz="3100" u="sng" dirty="0">
                <a:hlinkClick r:id="rId3"/>
              </a:rPr>
              <a:t>http://auto.idnes.cz/volvo-v50-nastupce-modelu-v40-odhalen-d66-/ak_aktual.aspx?c=A031204_130045_ak_aktual_fdv</a:t>
            </a:r>
            <a:endParaRPr lang="cs-CZ" sz="31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Použitá literatura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064896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>
                <a:cs typeface="Times New Roman" pitchFamily="18" charset="0"/>
              </a:rPr>
              <a:t>V případě čelního nárazu představuje volant s hřídelem volantu pro řidiče největší nebezpečí zranění. Proto se konstruují bezpečnostní sloupky řízení, které vyhovují podmínkám zákona č. 141/2002Sb. Pro splnění požadavků pasivní bezpečnosti je řízení umístěno za čelní stěnou automobilu a vhodná konstrukce hřídele volantu umožňuje posunutí a sklonění volantu při působení určité síly.</a:t>
            </a:r>
            <a:endParaRPr lang="cs-CZ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51520" y="1246747"/>
            <a:ext cx="669674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Volant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83968" y="1844824"/>
            <a:ext cx="4752528" cy="5013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Kostra je tvořena z ocelových drátů, na kterých je vrstva z vhodného plastu. Ve středu volantu bývá umístěn airbag. Multifunkční volant umožňuje ovládání telefonu, rádia a automatické převodovky.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7"/>
            <a:ext cx="38386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954634"/>
            <a:ext cx="8496944" cy="41715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800" dirty="0" smtClean="0"/>
              <a:t>1. </a:t>
            </a:r>
            <a:r>
              <a:rPr lang="cs-CZ" dirty="0"/>
              <a:t>d</a:t>
            </a:r>
            <a:r>
              <a:rPr lang="cs-CZ" dirty="0" smtClean="0"/>
              <a:t>voudílný hřídel volantu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4716016" y="2996952"/>
            <a:ext cx="4248472" cy="302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cs-CZ" sz="2800" dirty="0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4355976" y="2996952"/>
            <a:ext cx="4608512" cy="302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cs-CZ" dirty="0" smtClean="0"/>
              <a:t>Při nárazu se drážkovaný konec jednoho dílu zasouvá do drážek druhého dílu.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1246747"/>
            <a:ext cx="669674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Hřídel volantu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8" y="2996952"/>
            <a:ext cx="3038353" cy="299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0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4641379"/>
          </a:xfrm>
        </p:spPr>
        <p:txBody>
          <a:bodyPr/>
          <a:lstStyle/>
          <a:p>
            <a:pPr marL="0" lv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395536" y="1628800"/>
            <a:ext cx="8568952" cy="439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/>
              <a:t>2</a:t>
            </a:r>
            <a:r>
              <a:rPr lang="cs-CZ" sz="2800" dirty="0" smtClean="0"/>
              <a:t>. </a:t>
            </a:r>
            <a:r>
              <a:rPr lang="cs-CZ" dirty="0"/>
              <a:t>d</a:t>
            </a:r>
            <a:r>
              <a:rPr lang="cs-CZ" dirty="0" smtClean="0"/>
              <a:t>ělený hřídel volantu   </a:t>
            </a:r>
            <a:endParaRPr lang="cs-CZ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5148064" y="2924944"/>
            <a:ext cx="3384376" cy="3096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cs-CZ" dirty="0" smtClean="0"/>
              <a:t>Při nárazu se bezpečnostní člen přetrhne a umožní mimoběžný pohyb obou částí.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36477"/>
            <a:ext cx="2928428" cy="267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954634"/>
            <a:ext cx="8136904" cy="41715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3. vícedílný hřídel volantu</a:t>
            </a:r>
            <a:endParaRPr lang="cs-CZ" dirty="0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4860032" y="3284984"/>
            <a:ext cx="3384376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dirty="0" smtClean="0"/>
              <a:t>Jednotlivé části jsou spojeny bezpečnostními křížovými klouby, které se při nárazu vychýlí.</a:t>
            </a:r>
            <a:endParaRPr lang="cs-CZ" dirty="0"/>
          </a:p>
          <a:p>
            <a:pPr marL="0" indent="0" algn="just">
              <a:buNone/>
            </a:pPr>
            <a:endParaRPr lang="cs-CZ" sz="2800" dirty="0"/>
          </a:p>
          <a:p>
            <a:pPr marL="0" indent="0" algn="just">
              <a:buFont typeface="Arial" pitchFamily="34" charset="0"/>
              <a:buNone/>
            </a:pPr>
            <a:endParaRPr 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2" y="3509456"/>
            <a:ext cx="2932810" cy="251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539552" y="1954634"/>
            <a:ext cx="8136904" cy="41715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4. bezpečnostní sloupek s </a:t>
            </a:r>
            <a:r>
              <a:rPr lang="cs-CZ" dirty="0" err="1" smtClean="0"/>
              <a:t>vlnovcovou</a:t>
            </a:r>
            <a:r>
              <a:rPr lang="cs-CZ" dirty="0" smtClean="0"/>
              <a:t> trubkou</a:t>
            </a:r>
            <a:endParaRPr lang="cs-CZ" dirty="0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5364088" y="3383272"/>
            <a:ext cx="3528392" cy="2998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3500" dirty="0" smtClean="0"/>
              <a:t>Při nárazu se </a:t>
            </a:r>
            <a:r>
              <a:rPr lang="cs-CZ" sz="3500" dirty="0" err="1" smtClean="0"/>
              <a:t>vlnovcová</a:t>
            </a:r>
            <a:r>
              <a:rPr lang="cs-CZ" sz="3500" dirty="0" smtClean="0"/>
              <a:t> trubka deformuje.</a:t>
            </a:r>
            <a:endParaRPr lang="cs-CZ" sz="3500" dirty="0"/>
          </a:p>
          <a:p>
            <a:pPr marL="0" indent="0" algn="just">
              <a:buNone/>
            </a:pPr>
            <a:endParaRPr lang="cs-CZ" sz="2800" dirty="0"/>
          </a:p>
          <a:p>
            <a:pPr marL="0" indent="0" algn="just">
              <a:buFont typeface="Arial" pitchFamily="34" charset="0"/>
              <a:buNone/>
            </a:pPr>
            <a:endParaRPr lang="cs-CZ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83272"/>
            <a:ext cx="3600400" cy="256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28133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5. bezpečnostní sloupek s mřížovou trubkou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4499992" y="3195478"/>
            <a:ext cx="4392488" cy="33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cs-CZ" dirty="0" smtClean="0"/>
              <a:t>Hřídel volantu tvoří mřížová trubka a bezpečnostní klouby. Při nárazu se mřížová trubka deformuje a klouby hřídel vychýlí.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95478"/>
            <a:ext cx="3528392" cy="205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2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6. bezpečnostní sloupek s posunutím a skloněním volantu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3" y="3140967"/>
            <a:ext cx="3698394" cy="346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4499992" y="3195478"/>
            <a:ext cx="4392488" cy="33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cs-CZ" dirty="0" smtClean="0"/>
              <a:t>Hřídel volantu tvoří bezpečnostní klouby, které při nárazu hřídel vychýlí a s hřídelí se současně skloní volant.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2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238</Words>
  <Application>Microsoft Office PowerPoint</Application>
  <PresentationFormat>Předvádění na obrazovce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ambroz</cp:lastModifiedBy>
  <cp:revision>47</cp:revision>
  <dcterms:created xsi:type="dcterms:W3CDTF">2013-05-10T15:00:24Z</dcterms:created>
  <dcterms:modified xsi:type="dcterms:W3CDTF">2013-09-24T15:07:13Z</dcterms:modified>
</cp:coreProperties>
</file>