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52285" cy="38164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92000">
                <a:schemeClr val="bg1">
                  <a:shade val="100000"/>
                  <a:satMod val="115000"/>
                  <a:lumMod val="68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cs-CZ" sz="4800" b="1" dirty="0">
              <a:ln w="50800"/>
              <a:solidFill>
                <a:schemeClr val="bg1">
                  <a:shade val="50000"/>
                </a:schemeClr>
              </a:solidFill>
              <a:latin typeface="American Garamond AT" pitchFamily="2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" t="14162" r="1827" b="16278"/>
          <a:stretch/>
        </p:blipFill>
        <p:spPr>
          <a:xfrm>
            <a:off x="2167291" y="2406733"/>
            <a:ext cx="6956550" cy="289447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373216"/>
            <a:ext cx="5760640" cy="138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11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01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98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-14776" y="476672"/>
            <a:ext cx="9152285" cy="81947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92000">
                <a:schemeClr val="bg1">
                  <a:shade val="100000"/>
                  <a:satMod val="115000"/>
                  <a:lumMod val="68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cs-CZ" sz="4800" b="1" dirty="0">
              <a:ln w="50800"/>
              <a:solidFill>
                <a:schemeClr val="bg1">
                  <a:shade val="50000"/>
                </a:schemeClr>
              </a:solidFill>
              <a:latin typeface="American Garamond AT" pitchFamily="2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" t="14162" r="1827" b="16278"/>
          <a:stretch/>
        </p:blipFill>
        <p:spPr>
          <a:xfrm>
            <a:off x="5393093" y="256872"/>
            <a:ext cx="3643403" cy="151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25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25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52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17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07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30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56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30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084168" y="188640"/>
            <a:ext cx="2708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VY_32_INOVACE_AUT2_11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464" y="1345945"/>
            <a:ext cx="6787773" cy="971550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Geometrie řízení</a:t>
            </a:r>
            <a:endParaRPr lang="cs-CZ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597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1. </a:t>
            </a:r>
            <a:r>
              <a:rPr lang="cs-CZ" dirty="0"/>
              <a:t>P</a:t>
            </a:r>
            <a:r>
              <a:rPr lang="cs-CZ" dirty="0" smtClean="0"/>
              <a:t>ozitivní </a:t>
            </a:r>
            <a:r>
              <a:rPr lang="cs-CZ" dirty="0"/>
              <a:t>poloměr </a:t>
            </a:r>
            <a:r>
              <a:rPr lang="cs-CZ" dirty="0" smtClean="0"/>
              <a:t>rejdu – rejdová osa protíná vozovku na vnitřní straně stopy pneumatiky.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64668"/>
            <a:ext cx="1440160" cy="354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obsah 1"/>
          <p:cNvSpPr txBox="1">
            <a:spLocks/>
          </p:cNvSpPr>
          <p:nvPr/>
        </p:nvSpPr>
        <p:spPr>
          <a:xfrm>
            <a:off x="3131840" y="3140968"/>
            <a:ext cx="5832648" cy="32403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dirty="0" smtClean="0"/>
              <a:t>Při brzdění působí na pneumatiku brzdná síla, která způsobuje vybočení kola ven. Při jízdě po vozovce s rozdílnou přilnavostí kolo vybočuje ven v místě lepší přilnavosti a táhne vozidlo do strany.</a:t>
            </a:r>
            <a:endParaRPr lang="cs-CZ" dirty="0"/>
          </a:p>
          <a:p>
            <a:pPr marL="0" indent="0" algn="just">
              <a:buNone/>
            </a:pPr>
            <a:endParaRPr lang="cs-CZ" sz="2800" dirty="0"/>
          </a:p>
          <a:p>
            <a:pPr marL="0" indent="0" algn="just">
              <a:buFont typeface="Arial" pitchFamily="34" charset="0"/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2341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2. Negativní </a:t>
            </a:r>
            <a:r>
              <a:rPr lang="cs-CZ" dirty="0"/>
              <a:t>poloměr </a:t>
            </a:r>
            <a:r>
              <a:rPr lang="cs-CZ" dirty="0" smtClean="0"/>
              <a:t>rejdu - </a:t>
            </a:r>
            <a:r>
              <a:rPr lang="cs-CZ" dirty="0"/>
              <a:t>rejdová osa protíná vozovku na </a:t>
            </a:r>
            <a:r>
              <a:rPr lang="cs-CZ" dirty="0" smtClean="0"/>
              <a:t>vnější </a:t>
            </a:r>
            <a:r>
              <a:rPr lang="cs-CZ" dirty="0"/>
              <a:t>straně stopy pneumatiky.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22" y="3140968"/>
            <a:ext cx="246677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obsah 1"/>
          <p:cNvSpPr txBox="1">
            <a:spLocks/>
          </p:cNvSpPr>
          <p:nvPr/>
        </p:nvSpPr>
        <p:spPr>
          <a:xfrm>
            <a:off x="3131840" y="3140968"/>
            <a:ext cx="5832648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dirty="0" smtClean="0"/>
              <a:t>Při brzdění je kolo vychylováno do sbíhavosti. Při jízdě na vozovce s rozdílnou přilnavostí působí kolo proti táhnutí vozidla na stranu s lepší přilnavostí. </a:t>
            </a:r>
            <a:endParaRPr lang="cs-CZ" sz="2800" dirty="0"/>
          </a:p>
          <a:p>
            <a:pPr marL="0" indent="0" algn="just">
              <a:buFont typeface="Arial" pitchFamily="34" charset="0"/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1975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3. </a:t>
            </a:r>
            <a:r>
              <a:rPr lang="cs-CZ" dirty="0"/>
              <a:t>N</a:t>
            </a:r>
            <a:r>
              <a:rPr lang="cs-CZ" dirty="0" smtClean="0"/>
              <a:t>ulový </a:t>
            </a:r>
            <a:r>
              <a:rPr lang="cs-CZ" dirty="0"/>
              <a:t>poloměr rejdu - rejdová osa protíná vozovku </a:t>
            </a:r>
            <a:r>
              <a:rPr lang="cs-CZ" dirty="0" smtClean="0"/>
              <a:t>ve středu otisku pneumatiky.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11907"/>
            <a:ext cx="1741952" cy="3425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obsah 1"/>
          <p:cNvSpPr txBox="1">
            <a:spLocks/>
          </p:cNvSpPr>
          <p:nvPr/>
        </p:nvSpPr>
        <p:spPr>
          <a:xfrm>
            <a:off x="3131840" y="3140968"/>
            <a:ext cx="5832648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cs-CZ" sz="2800" dirty="0"/>
          </a:p>
        </p:txBody>
      </p:sp>
      <p:sp>
        <p:nvSpPr>
          <p:cNvPr id="5" name="Zástupný symbol pro obsah 1"/>
          <p:cNvSpPr txBox="1">
            <a:spLocks/>
          </p:cNvSpPr>
          <p:nvPr/>
        </p:nvSpPr>
        <p:spPr>
          <a:xfrm>
            <a:off x="3284240" y="3293368"/>
            <a:ext cx="5832648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cs-CZ" sz="2800" dirty="0"/>
          </a:p>
        </p:txBody>
      </p:sp>
      <p:sp>
        <p:nvSpPr>
          <p:cNvPr id="7" name="Zástupný symbol pro obsah 1"/>
          <p:cNvSpPr txBox="1">
            <a:spLocks/>
          </p:cNvSpPr>
          <p:nvPr/>
        </p:nvSpPr>
        <p:spPr>
          <a:xfrm>
            <a:off x="3436640" y="3140968"/>
            <a:ext cx="4807768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dirty="0"/>
              <a:t>U stojícího vozidla je k natočení kol velká síla v řízení. Při brzdění se kolo vychyluje malým momentem od vozidla.</a:t>
            </a:r>
          </a:p>
          <a:p>
            <a:pPr marL="0" indent="0" algn="just">
              <a:buFont typeface="Arial" pitchFamily="34" charset="0"/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2199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06531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Záklon rejdové osy je její úhel s příčnou svislou rovinou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1246747"/>
            <a:ext cx="669674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+mj-lt"/>
                <a:cs typeface="Arial" pitchFamily="34" charset="0"/>
              </a:rPr>
              <a:t>Záklon rejdové osy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3146327"/>
            <a:ext cx="3473204" cy="309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ástupný symbol pro obsah 1"/>
          <p:cNvSpPr txBox="1">
            <a:spLocks/>
          </p:cNvSpPr>
          <p:nvPr/>
        </p:nvSpPr>
        <p:spPr>
          <a:xfrm>
            <a:off x="4860032" y="3146326"/>
            <a:ext cx="3888432" cy="3162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cs-CZ" dirty="0" smtClean="0"/>
              <a:t>1 . Pozitivní záklon - bod dotyku kola se nachází za průsečíkem rejdové osy na vozovce. Používá se u pohonu zadních kol.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32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 smtClean="0"/>
              <a:t>2. Negativní záklon (předklon) – bod dotyku kola se nachází před bodem dotyku rejdové osy na vozovce. U vozidel s předním pohonem kol se používá nulový nebo malý negativní záklon. To způsobuje zmenšení řídících sil a zabraňuje rychlému vrácení kol pro přímou jízdu po průjezdu zatáčkou.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09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788024" y="2132856"/>
            <a:ext cx="3960440" cy="4032448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 smtClean="0"/>
              <a:t>Diferenční úhel je rozdíl úhlů natočení rejdových kol. Dráha kola na vnitřní straně zatáčky je menší a proto se musí vnitřní kolo více natočit.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1246747"/>
            <a:ext cx="669674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+mj-lt"/>
                <a:cs typeface="Arial" pitchFamily="34" charset="0"/>
              </a:rPr>
              <a:t>Diferenční úhel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99" y="2348880"/>
            <a:ext cx="3426983" cy="352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546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54633"/>
            <a:ext cx="8075240" cy="449870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Font typeface="Symbol" pitchFamily="18" charset="2"/>
              <a:buNone/>
            </a:pPr>
            <a:r>
              <a:rPr lang="cs-CZ" sz="3400" dirty="0"/>
              <a:t>GSCHEIDLE, Rolf. </a:t>
            </a:r>
            <a:r>
              <a:rPr lang="cs-CZ" sz="3400" i="1" dirty="0"/>
              <a:t>Příručka pro automechanika</a:t>
            </a:r>
            <a:r>
              <a:rPr lang="cs-CZ" sz="3400" dirty="0"/>
              <a:t>. 3. </a:t>
            </a:r>
            <a:r>
              <a:rPr lang="cs-CZ" sz="3400" dirty="0" err="1"/>
              <a:t>přeprac</a:t>
            </a:r>
            <a:r>
              <a:rPr lang="cs-CZ" sz="3400" dirty="0"/>
              <a:t>. vyd. /. Překlad Iva </a:t>
            </a:r>
            <a:r>
              <a:rPr lang="cs-CZ" sz="3400" dirty="0" err="1"/>
              <a:t>Michňová</a:t>
            </a:r>
            <a:r>
              <a:rPr lang="cs-CZ" sz="3400" dirty="0"/>
              <a:t>, Zdeněk </a:t>
            </a:r>
            <a:r>
              <a:rPr lang="cs-CZ" sz="3400" dirty="0" err="1"/>
              <a:t>Michňa</a:t>
            </a:r>
            <a:r>
              <a:rPr lang="cs-CZ" sz="3400" dirty="0"/>
              <a:t>, Jiří Handlíř. Praha: Europa - Sobotáles, 2007, 685 s. ISBN 978-80-86706-17-7.</a:t>
            </a:r>
          </a:p>
          <a:p>
            <a:pPr marL="0" indent="0" algn="just">
              <a:buFont typeface="Symbol" pitchFamily="18" charset="2"/>
              <a:buNone/>
            </a:pPr>
            <a:r>
              <a:rPr lang="cs-CZ" sz="3400" dirty="0"/>
              <a:t>GSCHEIDLE, Rolf. </a:t>
            </a:r>
            <a:r>
              <a:rPr lang="cs-CZ" sz="3400" i="1" dirty="0"/>
              <a:t>Tabulky pro automechaniky: tabulky, vztahy, přehledy, normalizované postupy : matematika, vedení podniku, základní odborné znalosti, materiály, technické kreslení, odborné znalosti, elektrické vybavení, předpisy</a:t>
            </a:r>
            <a:r>
              <a:rPr lang="cs-CZ" sz="3400" dirty="0"/>
              <a:t>. Překlad Jiří Handlíř. Praha: Europa-Sobotáles, 2009, 496 s. ISBN </a:t>
            </a:r>
            <a:r>
              <a:rPr lang="cs-CZ" sz="3400" dirty="0" smtClean="0"/>
              <a:t>978-80-86706-21-4.</a:t>
            </a:r>
            <a:endParaRPr lang="cs-CZ" sz="3400" dirty="0"/>
          </a:p>
          <a:p>
            <a:pPr marL="0" indent="0" algn="just">
              <a:buFont typeface="Symbol" pitchFamily="18" charset="2"/>
              <a:buNone/>
            </a:pPr>
            <a:r>
              <a:rPr lang="cs-CZ" sz="3400" dirty="0" smtClean="0"/>
              <a:t>PILÁRIK</a:t>
            </a:r>
            <a:r>
              <a:rPr lang="cs-CZ" sz="3400" dirty="0"/>
              <a:t>, Milan a Jiří PABST. </a:t>
            </a:r>
            <a:r>
              <a:rPr lang="cs-CZ" sz="3400" i="1" dirty="0"/>
              <a:t>Automobily</a:t>
            </a:r>
            <a:r>
              <a:rPr lang="cs-CZ" sz="3400" dirty="0"/>
              <a:t>. Vyd. 1. Praha: Informatorium, 2000, 3 sv. ISBN 80-86073-65-33</a:t>
            </a:r>
            <a:r>
              <a:rPr lang="cs-CZ" sz="3400" dirty="0" smtClean="0"/>
              <a:t>.</a:t>
            </a:r>
          </a:p>
          <a:p>
            <a:pPr marL="0" indent="0" algn="just">
              <a:buFont typeface="Symbol" pitchFamily="18" charset="2"/>
              <a:buNone/>
            </a:pPr>
            <a:r>
              <a:rPr lang="cs-CZ" dirty="0"/>
              <a:t>JAN, Zdeněk a Bronislav ŽDÁNSKÝ. </a:t>
            </a:r>
            <a:r>
              <a:rPr lang="cs-CZ" i="1" dirty="0"/>
              <a:t>Automobily: Podvozky</a:t>
            </a:r>
            <a:r>
              <a:rPr lang="cs-CZ" dirty="0"/>
              <a:t>. Brno: </a:t>
            </a:r>
            <a:r>
              <a:rPr lang="cs-CZ" dirty="0" err="1"/>
              <a:t>Avid</a:t>
            </a:r>
            <a:r>
              <a:rPr lang="cs-CZ" dirty="0"/>
              <a:t>, 2001, 199 s. ISBN 978-80-87143-03-2.</a:t>
            </a:r>
            <a:endParaRPr lang="cs-CZ" sz="3400" dirty="0" smtClean="0"/>
          </a:p>
          <a:p>
            <a:pPr marL="0" indent="0" algn="just">
              <a:buFont typeface="Symbol" pitchFamily="18" charset="2"/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246747"/>
            <a:ext cx="538296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/>
              <a:t>Použitá literatura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5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064896" cy="46085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>
                <a:cs typeface="Times New Roman" pitchFamily="18" charset="0"/>
              </a:rPr>
              <a:t>Geometrická poloha kol má zásadní vliv na bezpečnost provozu vozidel. Za jedoucím vozidlem zanechávají odvalující se kola stopy. Aby se kola vozidla odvalovala při přímé jízdě i v zatáčkách a nesmýkala se, musí mít kola i čepy řízení správnou polohu tzn. správné sklony od svislé roviny. Tyto odchylky se nazývají geometrií kol, čepů a náprav.</a:t>
            </a:r>
            <a:endParaRPr lang="cs-CZ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63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51520" y="1246747"/>
            <a:ext cx="669674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+mj-lt"/>
                <a:cs typeface="Arial" pitchFamily="34" charset="0"/>
              </a:rPr>
              <a:t>Sbíhavost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44824"/>
            <a:ext cx="8219256" cy="48245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dirty="0" smtClean="0"/>
              <a:t>Sbíhavost je rozdíl vzdáleností </a:t>
            </a:r>
            <a:r>
              <a:rPr lang="cs-CZ" dirty="0"/>
              <a:t>l</a:t>
            </a:r>
            <a:r>
              <a:rPr lang="cs-CZ" baseline="-25000" dirty="0"/>
              <a:t>2</a:t>
            </a:r>
            <a:r>
              <a:rPr lang="cs-CZ" dirty="0"/>
              <a:t> - l</a:t>
            </a:r>
            <a:r>
              <a:rPr lang="cs-CZ" baseline="-25000" dirty="0"/>
              <a:t>1</a:t>
            </a:r>
            <a:r>
              <a:rPr lang="cs-CZ" dirty="0"/>
              <a:t> </a:t>
            </a:r>
            <a:r>
              <a:rPr lang="cs-CZ" dirty="0" smtClean="0"/>
              <a:t>mezi ráfky kol při jejich postavení do přímého směru. Měří se ve výšce středů kol od jednoho ráfku k druhému a udává se v milimetrech nebo ve stupních. </a:t>
            </a:r>
          </a:p>
          <a:p>
            <a:pPr marL="0" indent="0" algn="just">
              <a:buNone/>
            </a:pPr>
            <a:r>
              <a:rPr lang="cs-CZ" dirty="0" smtClean="0"/>
              <a:t>Rozeznáváme:</a:t>
            </a:r>
          </a:p>
          <a:p>
            <a:pPr marL="514350" indent="-514350" algn="just">
              <a:buAutoNum type="arabicPeriod"/>
            </a:pPr>
            <a:r>
              <a:rPr lang="cs-CZ" dirty="0"/>
              <a:t>s</a:t>
            </a:r>
            <a:r>
              <a:rPr lang="cs-CZ" dirty="0" smtClean="0"/>
              <a:t>bíhavost</a:t>
            </a:r>
          </a:p>
          <a:p>
            <a:pPr marL="514350" indent="-514350" algn="just">
              <a:buAutoNum type="arabicPeriod"/>
            </a:pPr>
            <a:r>
              <a:rPr lang="cs-CZ" dirty="0"/>
              <a:t>r</a:t>
            </a:r>
            <a:r>
              <a:rPr lang="cs-CZ" dirty="0" smtClean="0"/>
              <a:t>ozbíhavost</a:t>
            </a:r>
          </a:p>
          <a:p>
            <a:pPr marL="514350" indent="-514350" algn="just">
              <a:buAutoNum type="arabicPeriod"/>
            </a:pPr>
            <a:r>
              <a:rPr lang="cs-CZ" dirty="0"/>
              <a:t>n</a:t>
            </a:r>
            <a:r>
              <a:rPr lang="cs-CZ" dirty="0" smtClean="0"/>
              <a:t>ulová sbíhavost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04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954634"/>
            <a:ext cx="8496944" cy="4171530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cs-CZ" dirty="0" smtClean="0"/>
              <a:t>sbíhavost – rozdíl vzdáleností </a:t>
            </a:r>
            <a:r>
              <a:rPr lang="cs-CZ" dirty="0"/>
              <a:t>l</a:t>
            </a:r>
            <a:r>
              <a:rPr lang="cs-CZ" baseline="-25000" dirty="0"/>
              <a:t>2</a:t>
            </a:r>
            <a:r>
              <a:rPr lang="cs-CZ" dirty="0"/>
              <a:t> - l</a:t>
            </a:r>
            <a:r>
              <a:rPr lang="cs-CZ" baseline="-25000" dirty="0"/>
              <a:t>1</a:t>
            </a:r>
            <a:r>
              <a:rPr lang="cs-CZ" dirty="0"/>
              <a:t> &gt; 0 </a:t>
            </a:r>
            <a:endParaRPr lang="cs-CZ" dirty="0" smtClean="0"/>
          </a:p>
          <a:p>
            <a:pPr marL="0" indent="0" algn="just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12976"/>
            <a:ext cx="3600400" cy="3121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1"/>
          <p:cNvSpPr txBox="1">
            <a:spLocks/>
          </p:cNvSpPr>
          <p:nvPr/>
        </p:nvSpPr>
        <p:spPr>
          <a:xfrm>
            <a:off x="4716016" y="2996952"/>
            <a:ext cx="4248472" cy="3024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cs-CZ" sz="2800" dirty="0"/>
          </a:p>
        </p:txBody>
      </p:sp>
      <p:sp>
        <p:nvSpPr>
          <p:cNvPr id="7" name="Zástupný symbol pro obsah 1"/>
          <p:cNvSpPr txBox="1">
            <a:spLocks/>
          </p:cNvSpPr>
          <p:nvPr/>
        </p:nvSpPr>
        <p:spPr>
          <a:xfrm>
            <a:off x="5004048" y="3212976"/>
            <a:ext cx="3960440" cy="2808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cs-CZ" dirty="0" smtClean="0"/>
              <a:t>Používá se pro přední poháněné nápravy s negativním poloměrem rejdu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3903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484784"/>
            <a:ext cx="8280920" cy="4641379"/>
          </a:xfrm>
        </p:spPr>
        <p:txBody>
          <a:bodyPr/>
          <a:lstStyle/>
          <a:p>
            <a:pPr marL="0" lv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obsah 1"/>
          <p:cNvSpPr txBox="1">
            <a:spLocks/>
          </p:cNvSpPr>
          <p:nvPr/>
        </p:nvSpPr>
        <p:spPr>
          <a:xfrm>
            <a:off x="395536" y="1628800"/>
            <a:ext cx="8568952" cy="4392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 smtClean="0"/>
              <a:t>2. </a:t>
            </a:r>
            <a:r>
              <a:rPr lang="cs-CZ" dirty="0"/>
              <a:t>r</a:t>
            </a:r>
            <a:r>
              <a:rPr lang="cs-CZ" dirty="0" smtClean="0"/>
              <a:t>ozbíhavost – vzdálenost </a:t>
            </a:r>
            <a:r>
              <a:rPr lang="cs-CZ" dirty="0"/>
              <a:t>l</a:t>
            </a:r>
            <a:r>
              <a:rPr lang="cs-CZ" baseline="-25000" dirty="0"/>
              <a:t>2</a:t>
            </a:r>
            <a:r>
              <a:rPr lang="cs-CZ" dirty="0"/>
              <a:t> - l</a:t>
            </a:r>
            <a:r>
              <a:rPr lang="cs-CZ" baseline="-25000" dirty="0"/>
              <a:t>1</a:t>
            </a:r>
            <a:r>
              <a:rPr lang="cs-CZ" dirty="0"/>
              <a:t> &lt; 0 </a:t>
            </a:r>
            <a:r>
              <a:rPr lang="cs-CZ" dirty="0" smtClean="0"/>
              <a:t>  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54" y="3068960"/>
            <a:ext cx="3261639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1"/>
          <p:cNvSpPr txBox="1">
            <a:spLocks/>
          </p:cNvSpPr>
          <p:nvPr/>
        </p:nvSpPr>
        <p:spPr>
          <a:xfrm>
            <a:off x="5148064" y="3068960"/>
            <a:ext cx="3816424" cy="2952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cs-CZ" dirty="0" smtClean="0"/>
              <a:t>Používá se u vozidel s přední poháněnou nápravou a kladným poloměrem rejdu.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6134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954634"/>
            <a:ext cx="8136904" cy="41715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Odklon kola je úhel mezi rovinou kola a rovinou kolmou k vozovce.</a:t>
            </a:r>
          </a:p>
          <a:p>
            <a:pPr marL="0" indent="0" algn="just">
              <a:buNone/>
            </a:pPr>
            <a:r>
              <a:rPr lang="cs-CZ" dirty="0" smtClean="0"/>
              <a:t>1. </a:t>
            </a:r>
            <a:r>
              <a:rPr lang="cs-CZ" dirty="0"/>
              <a:t>p</a:t>
            </a:r>
            <a:r>
              <a:rPr lang="cs-CZ" dirty="0" smtClean="0"/>
              <a:t>ozitivní odklon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1246747"/>
            <a:ext cx="669674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+mj-lt"/>
                <a:cs typeface="Arial" pitchFamily="34" charset="0"/>
              </a:rPr>
              <a:t>Odklon kola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509456"/>
            <a:ext cx="1693966" cy="2727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ástupný symbol pro obsah 1"/>
          <p:cNvSpPr txBox="1">
            <a:spLocks/>
          </p:cNvSpPr>
          <p:nvPr/>
        </p:nvSpPr>
        <p:spPr>
          <a:xfrm>
            <a:off x="3779912" y="3509456"/>
            <a:ext cx="5184576" cy="28718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dirty="0" smtClean="0"/>
              <a:t>Rovina kola je nahoře nakloněna směrem ven. Velikost úhlu je v rozmezí od 0° 20´ do 2 ° Pozitivní odklon zmenšuje poloměr rejdu a zlepšuje směrovou stabilitu.</a:t>
            </a:r>
            <a:endParaRPr lang="cs-CZ" dirty="0"/>
          </a:p>
          <a:p>
            <a:pPr marL="0" indent="0" algn="just">
              <a:buNone/>
            </a:pPr>
            <a:endParaRPr lang="cs-CZ" sz="2800" dirty="0"/>
          </a:p>
          <a:p>
            <a:pPr marL="0" indent="0" algn="just">
              <a:buFont typeface="Arial" pitchFamily="34" charset="0"/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9325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03920" y="1399147"/>
            <a:ext cx="669674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+mj-lt"/>
                <a:cs typeface="Arial" pitchFamily="34" charset="0"/>
              </a:rPr>
              <a:t>Odklon kola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  <p:sp>
        <p:nvSpPr>
          <p:cNvPr id="5" name="Zástupný symbol pro obsah 1"/>
          <p:cNvSpPr>
            <a:spLocks noGrp="1"/>
          </p:cNvSpPr>
          <p:nvPr>
            <p:ph idx="1"/>
          </p:nvPr>
        </p:nvSpPr>
        <p:spPr>
          <a:xfrm>
            <a:off x="539552" y="1954634"/>
            <a:ext cx="8136904" cy="41715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2</a:t>
            </a:r>
            <a:r>
              <a:rPr lang="cs-CZ" dirty="0" smtClean="0"/>
              <a:t>. negativní odklon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838652"/>
            <a:ext cx="1944216" cy="349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ástupný symbol pro obsah 1"/>
          <p:cNvSpPr txBox="1">
            <a:spLocks/>
          </p:cNvSpPr>
          <p:nvPr/>
        </p:nvSpPr>
        <p:spPr>
          <a:xfrm>
            <a:off x="3779912" y="2838652"/>
            <a:ext cx="5184576" cy="35426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3500" dirty="0" smtClean="0"/>
              <a:t>Rovina kola je nahoře nakloněna směrem dovnitř. Velikost úhlu je v rozmezí od</a:t>
            </a:r>
          </a:p>
          <a:p>
            <a:pPr marL="0" indent="0" algn="just">
              <a:buNone/>
            </a:pPr>
            <a:r>
              <a:rPr lang="cs-CZ" sz="3500" dirty="0" smtClean="0"/>
              <a:t> -0° 30´ do -2 ° Negativní odklon zlepšuje vedení při jízdě zatáčkou, ale způsobuje větší opotřebení </a:t>
            </a:r>
            <a:r>
              <a:rPr lang="cs-CZ" sz="3500" dirty="0" err="1" smtClean="0"/>
              <a:t>pneu</a:t>
            </a:r>
            <a:r>
              <a:rPr lang="cs-CZ" sz="3500" dirty="0" smtClean="0"/>
              <a:t> na vnitřní straně.</a:t>
            </a:r>
            <a:endParaRPr lang="cs-CZ" sz="3500" dirty="0"/>
          </a:p>
          <a:p>
            <a:pPr marL="0" indent="0" algn="just">
              <a:buNone/>
            </a:pPr>
            <a:endParaRPr lang="cs-CZ" sz="2800" dirty="0"/>
          </a:p>
          <a:p>
            <a:pPr marL="0" indent="0" algn="just">
              <a:buFont typeface="Arial" pitchFamily="34" charset="0"/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9589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1844824"/>
            <a:ext cx="8219256" cy="4281339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Je odchylka rejdové osy vůči podélné rovině vozidla kolmé k vozovce.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1520" y="1246747"/>
            <a:ext cx="669674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+mj-lt"/>
                <a:cs typeface="Arial" pitchFamily="34" charset="0"/>
              </a:rPr>
              <a:t>Příklon rejdové osy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215674"/>
            <a:ext cx="1800200" cy="3333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1"/>
          <p:cNvSpPr txBox="1">
            <a:spLocks/>
          </p:cNvSpPr>
          <p:nvPr/>
        </p:nvSpPr>
        <p:spPr>
          <a:xfrm>
            <a:off x="2915816" y="3356992"/>
            <a:ext cx="5976664" cy="31922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3500" dirty="0" smtClean="0"/>
              <a:t>Úhel příklonu bývá od 5</a:t>
            </a:r>
            <a:r>
              <a:rPr lang="cs-CZ" sz="2800" dirty="0" smtClean="0"/>
              <a:t>° </a:t>
            </a:r>
            <a:r>
              <a:rPr lang="cs-CZ" dirty="0" smtClean="0"/>
              <a:t>do 10</a:t>
            </a:r>
            <a:r>
              <a:rPr lang="cs-CZ" sz="2800" dirty="0" smtClean="0"/>
              <a:t>°. </a:t>
            </a:r>
            <a:r>
              <a:rPr lang="cs-CZ" sz="3500" dirty="0" smtClean="0"/>
              <a:t>Příklon rejdové osy způsobuje nadzvednutí přední části vozidla při natočení rejdových kol, vlivem zatížení přední nápravy se vytváří vratný moment pro zpětné zatočení kol.</a:t>
            </a:r>
            <a:endParaRPr lang="cs-CZ" sz="3500" dirty="0"/>
          </a:p>
          <a:p>
            <a:pPr marL="0" indent="0" algn="just">
              <a:buFont typeface="Arial" pitchFamily="34" charset="0"/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6123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Je rameno páky, na které působí třecí síly mezi pneumatikou a vozovkou. Poloměr rejdu tvoří společně příklon rejdové osy a odklon kola. Rozlišujeme:</a:t>
            </a:r>
          </a:p>
          <a:p>
            <a:pPr marL="514350" indent="-514350" algn="just">
              <a:buAutoNum type="arabicPeriod"/>
            </a:pPr>
            <a:r>
              <a:rPr lang="cs-CZ" dirty="0"/>
              <a:t>p</a:t>
            </a:r>
            <a:r>
              <a:rPr lang="cs-CZ" dirty="0" smtClean="0"/>
              <a:t>ozitivní poloměr rejdu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cs-CZ" dirty="0"/>
              <a:t>n</a:t>
            </a:r>
            <a:r>
              <a:rPr lang="cs-CZ" dirty="0" smtClean="0"/>
              <a:t>egativní </a:t>
            </a:r>
            <a:r>
              <a:rPr lang="cs-CZ" dirty="0"/>
              <a:t>poloměr </a:t>
            </a:r>
            <a:r>
              <a:rPr lang="cs-CZ" dirty="0" smtClean="0"/>
              <a:t>rejdu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cs-CZ" dirty="0"/>
              <a:t>n</a:t>
            </a:r>
            <a:r>
              <a:rPr lang="cs-CZ" dirty="0" smtClean="0"/>
              <a:t>ulový </a:t>
            </a:r>
            <a:r>
              <a:rPr lang="cs-CZ" dirty="0"/>
              <a:t>poloměr rejdu</a:t>
            </a:r>
          </a:p>
          <a:p>
            <a:pPr marL="514350" indent="-514350" algn="just">
              <a:buAutoNum type="arabicPeriod"/>
            </a:pP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1246747"/>
            <a:ext cx="669674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+mj-lt"/>
                <a:cs typeface="Arial" pitchFamily="34" charset="0"/>
              </a:rPr>
              <a:t>Poloměr rejdu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26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590</Words>
  <Application>Microsoft Office PowerPoint</Application>
  <PresentationFormat>Předvádění na obrazovce (4:3)</PresentationFormat>
  <Paragraphs>51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SS-COPT_Kromeriz</dc:creator>
  <cp:lastModifiedBy>ambroz</cp:lastModifiedBy>
  <cp:revision>40</cp:revision>
  <dcterms:created xsi:type="dcterms:W3CDTF">2013-05-10T15:00:24Z</dcterms:created>
  <dcterms:modified xsi:type="dcterms:W3CDTF">2013-09-24T15:06:22Z</dcterms:modified>
</cp:coreProperties>
</file>