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52285" cy="38164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2167291" y="2406733"/>
            <a:ext cx="6956550" cy="28944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373216"/>
            <a:ext cx="5760640" cy="138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1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01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98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-14776" y="476672"/>
            <a:ext cx="9152285" cy="81947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5393093" y="256872"/>
            <a:ext cx="3643403" cy="15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5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2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52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7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7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30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30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084168" y="188640"/>
            <a:ext cx="270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VY_32_INOVACE_AUT2_10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464" y="1345945"/>
            <a:ext cx="6787773" cy="9715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</a:t>
            </a:r>
            <a:endParaRPr lang="cs-CZ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59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99294"/>
            <a:ext cx="8064896" cy="438203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>
                <a:cs typeface="Times New Roman" pitchFamily="18" charset="0"/>
              </a:rPr>
              <a:t>u</a:t>
            </a:r>
            <a:r>
              <a:rPr lang="cs-CZ" dirty="0" smtClean="0">
                <a:cs typeface="Times New Roman" pitchFamily="18" charset="0"/>
              </a:rPr>
              <a:t>držet a měnit směr jízdy automobilu</a:t>
            </a:r>
          </a:p>
          <a:p>
            <a:pPr>
              <a:buFont typeface="Wingdings" pitchFamily="2" charset="2"/>
              <a:buChar char="§"/>
            </a:pPr>
            <a:r>
              <a:rPr lang="cs-CZ" dirty="0">
                <a:cs typeface="Times New Roman" pitchFamily="18" charset="0"/>
              </a:rPr>
              <a:t>n</a:t>
            </a:r>
            <a:r>
              <a:rPr lang="cs-CZ" dirty="0" smtClean="0">
                <a:cs typeface="Times New Roman" pitchFamily="18" charset="0"/>
              </a:rPr>
              <a:t>atáčení kol do rejdu </a:t>
            </a:r>
          </a:p>
          <a:p>
            <a:pPr>
              <a:buFont typeface="Wingdings" pitchFamily="2" charset="2"/>
              <a:buChar char="§"/>
            </a:pPr>
            <a:r>
              <a:rPr lang="cs-CZ" dirty="0">
                <a:cs typeface="Times New Roman" pitchFamily="18" charset="0"/>
              </a:rPr>
              <a:t>u</a:t>
            </a:r>
            <a:r>
              <a:rPr lang="cs-CZ" dirty="0" smtClean="0">
                <a:cs typeface="Times New Roman" pitchFamily="18" charset="0"/>
              </a:rPr>
              <a:t>možnění různých úhlů vychýlení kol</a:t>
            </a:r>
          </a:p>
          <a:p>
            <a:pPr>
              <a:buFont typeface="Wingdings" pitchFamily="2" charset="2"/>
              <a:buChar char="§"/>
            </a:pPr>
            <a:r>
              <a:rPr lang="cs-CZ" dirty="0">
                <a:cs typeface="Times New Roman" pitchFamily="18" charset="0"/>
              </a:rPr>
              <a:t>z</a:t>
            </a:r>
            <a:r>
              <a:rPr lang="cs-CZ" dirty="0" smtClean="0">
                <a:cs typeface="Times New Roman" pitchFamily="18" charset="0"/>
              </a:rPr>
              <a:t>esílení převodu vytvořeného silou na volant</a:t>
            </a:r>
          </a:p>
          <a:p>
            <a:pPr marL="0" indent="0">
              <a:buNone/>
            </a:pPr>
            <a:endParaRPr lang="cs-CZ" dirty="0"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246747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Účel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51520" y="1246747"/>
            <a:ext cx="669674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Hlavní části řízení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090" y="2132856"/>
            <a:ext cx="4867142" cy="428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0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954634"/>
            <a:ext cx="8496944" cy="41715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 smtClean="0"/>
              <a:t>1) </a:t>
            </a:r>
            <a:r>
              <a:rPr lang="cs-CZ" sz="2800" dirty="0"/>
              <a:t>ř</a:t>
            </a:r>
            <a:r>
              <a:rPr lang="cs-CZ" sz="2800" dirty="0" smtClean="0"/>
              <a:t>ízení celou nápravou – celá přední náprava s koly se otáčí okolo svislé osy v podélné rovině souměrnosti. Používá se u </a:t>
            </a:r>
            <a:r>
              <a:rPr lang="cs-CZ" sz="2800" dirty="0" err="1" smtClean="0"/>
              <a:t>dvounáprávových</a:t>
            </a:r>
            <a:r>
              <a:rPr lang="cs-CZ" sz="2800" dirty="0" smtClean="0"/>
              <a:t> přívěsů.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246747"/>
            <a:ext cx="669674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Druhy řízení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54368"/>
            <a:ext cx="3024336" cy="3089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0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08920"/>
            <a:ext cx="8219256" cy="3417243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395536" y="1628800"/>
            <a:ext cx="8568952" cy="4392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2) řízení předními koly – každé kolo se může otáčet kolem vlastní osy. Je tvořeno spojením horního a dolního bodu otáčení zavěšení kol nebo podélnou osou svislých čepů. Používá se u všech dvoustopých vozidel.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3) </a:t>
            </a:r>
            <a:r>
              <a:rPr lang="cs-CZ" sz="2800" dirty="0"/>
              <a:t>ř</a:t>
            </a:r>
            <a:r>
              <a:rPr lang="cs-CZ" sz="2800" dirty="0" smtClean="0"/>
              <a:t>ízení zadními koly – používá se u speciálních pracovních strojů</a:t>
            </a:r>
            <a:endParaRPr lang="cs-CZ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858907"/>
            <a:ext cx="3748803" cy="2868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3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570186"/>
            <a:ext cx="8208912" cy="35559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 smtClean="0"/>
              <a:t>Při průjezdu zatáčkou se musí každé řízené kolo natáčet podle poloměru zatáčky, protože při průjezdu zatáčkou projíždějí kola uvnitř zatáčky menší poloměr než kola z vnější strany zatáčky. Kola se musí natočit tak, aby kruhové dráhy opisované předními a zadními koly měly společný střed.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1246747"/>
            <a:ext cx="6696744" cy="1323439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Odvalování kol při jízdě zatáčkou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2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51520" y="1246747"/>
            <a:ext cx="6696744" cy="1323439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Odvalování kol při jízdě zatáčkou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92" y="2780928"/>
            <a:ext cx="7116584" cy="3847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8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Lichoběžník řízení umožňuje různý úhel natočení předních kol, vnitřní kolo je natočeno více než kolo vnější.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1246747"/>
            <a:ext cx="669674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Lichoběžník řízení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89040"/>
            <a:ext cx="6984776" cy="262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1231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54633"/>
            <a:ext cx="8075240" cy="449870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Font typeface="Symbol" pitchFamily="18" charset="2"/>
              <a:buNone/>
            </a:pPr>
            <a:r>
              <a:rPr lang="cs-CZ" sz="3400" dirty="0"/>
              <a:t>GSCHEIDLE, Rolf. </a:t>
            </a:r>
            <a:r>
              <a:rPr lang="cs-CZ" sz="3400" i="1" dirty="0"/>
              <a:t>Příručka pro automechanika</a:t>
            </a:r>
            <a:r>
              <a:rPr lang="cs-CZ" sz="3400" dirty="0"/>
              <a:t>. 3. </a:t>
            </a:r>
            <a:r>
              <a:rPr lang="cs-CZ" sz="3400" dirty="0" err="1"/>
              <a:t>přeprac</a:t>
            </a:r>
            <a:r>
              <a:rPr lang="cs-CZ" sz="3400" dirty="0"/>
              <a:t>. vyd. /. Překlad Iva </a:t>
            </a:r>
            <a:r>
              <a:rPr lang="cs-CZ" sz="3400" dirty="0" err="1"/>
              <a:t>Michňová</a:t>
            </a:r>
            <a:r>
              <a:rPr lang="cs-CZ" sz="3400" dirty="0"/>
              <a:t>, Zdeněk </a:t>
            </a:r>
            <a:r>
              <a:rPr lang="cs-CZ" sz="3400" dirty="0" err="1"/>
              <a:t>Michňa</a:t>
            </a:r>
            <a:r>
              <a:rPr lang="cs-CZ" sz="3400" dirty="0"/>
              <a:t>, Jiří Handlíř. Praha: Europa - Sobotáles, 2007, 685 s. ISBN 978-80-86706-17-7.</a:t>
            </a:r>
          </a:p>
          <a:p>
            <a:pPr marL="0" indent="0" algn="just">
              <a:buFont typeface="Symbol" pitchFamily="18" charset="2"/>
              <a:buNone/>
            </a:pPr>
            <a:r>
              <a:rPr lang="cs-CZ" sz="3400" dirty="0"/>
              <a:t>GSCHEIDLE, Rolf. </a:t>
            </a:r>
            <a:r>
              <a:rPr lang="cs-CZ" sz="3400" i="1" dirty="0"/>
              <a:t>Tabulky pro automechaniky: tabulky, vztahy, přehledy, normalizované postupy : matematika, vedení podniku, základní odborné znalosti, materiály, technické kreslení, odborné znalosti, elektrické vybavení, předpisy</a:t>
            </a:r>
            <a:r>
              <a:rPr lang="cs-CZ" sz="3400" dirty="0"/>
              <a:t>. Překlad Jiří Handlíř. Praha: Europa-Sobotáles, 2009, 496 s. ISBN </a:t>
            </a:r>
            <a:r>
              <a:rPr lang="cs-CZ" sz="3400" dirty="0" smtClean="0"/>
              <a:t>978-80-86706-21-4.</a:t>
            </a:r>
            <a:endParaRPr lang="cs-CZ" sz="3400" dirty="0"/>
          </a:p>
          <a:p>
            <a:pPr marL="0" indent="0" algn="just">
              <a:buFont typeface="Symbol" pitchFamily="18" charset="2"/>
              <a:buNone/>
            </a:pPr>
            <a:r>
              <a:rPr lang="cs-CZ" sz="3400" dirty="0" smtClean="0"/>
              <a:t>PILÁRIK</a:t>
            </a:r>
            <a:r>
              <a:rPr lang="cs-CZ" sz="3400" dirty="0"/>
              <a:t>, Milan a Jiří PABST. </a:t>
            </a:r>
            <a:r>
              <a:rPr lang="cs-CZ" sz="3400" i="1" dirty="0"/>
              <a:t>Automobily</a:t>
            </a:r>
            <a:r>
              <a:rPr lang="cs-CZ" sz="3400" dirty="0"/>
              <a:t>. Vyd. 1. Praha: Informatorium, 2000, 3 sv. ISBN 80-86073-65-33.</a:t>
            </a:r>
            <a:endParaRPr lang="cs-CZ" sz="3400" dirty="0" smtClean="0"/>
          </a:p>
          <a:p>
            <a:pPr marL="0" indent="0" algn="just">
              <a:buFont typeface="Symbol" pitchFamily="18" charset="2"/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246747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/>
              <a:t>Použitá literatura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191</Words>
  <Application>Microsoft Office PowerPoint</Application>
  <PresentationFormat>Předvádění na obrazovce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SS-COPT_Kromeriz</dc:creator>
  <cp:lastModifiedBy>ambroz</cp:lastModifiedBy>
  <cp:revision>32</cp:revision>
  <dcterms:created xsi:type="dcterms:W3CDTF">2013-05-10T15:00:24Z</dcterms:created>
  <dcterms:modified xsi:type="dcterms:W3CDTF">2013-09-24T15:05:39Z</dcterms:modified>
</cp:coreProperties>
</file>