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4" r:id="rId9"/>
    <p:sldId id="265" r:id="rId10"/>
    <p:sldId id="262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75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52285" cy="381642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92000">
                <a:schemeClr val="bg1">
                  <a:shade val="100000"/>
                  <a:satMod val="115000"/>
                  <a:lumMod val="68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cs-CZ" sz="4800" b="1" dirty="0">
              <a:ln w="50800"/>
              <a:solidFill>
                <a:schemeClr val="bg1">
                  <a:shade val="50000"/>
                </a:schemeClr>
              </a:solidFill>
              <a:latin typeface="American Garamond AT" pitchFamily="2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0" t="14162" r="1827" b="16278"/>
          <a:stretch/>
        </p:blipFill>
        <p:spPr>
          <a:xfrm>
            <a:off x="2167291" y="2406733"/>
            <a:ext cx="6956550" cy="2894475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5373216"/>
            <a:ext cx="5760640" cy="1389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11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013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983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-14776" y="476672"/>
            <a:ext cx="9152285" cy="81947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92000">
                <a:schemeClr val="bg1">
                  <a:shade val="100000"/>
                  <a:satMod val="115000"/>
                  <a:lumMod val="68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cs-CZ" sz="4800" b="1" dirty="0">
              <a:ln w="50800"/>
              <a:solidFill>
                <a:schemeClr val="bg1">
                  <a:shade val="50000"/>
                </a:schemeClr>
              </a:solidFill>
              <a:latin typeface="American Garamond AT" pitchFamily="2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0" t="14162" r="1827" b="16278"/>
          <a:stretch/>
        </p:blipFill>
        <p:spPr>
          <a:xfrm>
            <a:off x="5393093" y="256872"/>
            <a:ext cx="3643403" cy="151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254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2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5259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525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1174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07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300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564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FD846-D213-4DE2-9919-124C28598D7E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304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084168" y="188640"/>
            <a:ext cx="2708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VY_32_INOVACE_AUT2_09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464" y="1345945"/>
            <a:ext cx="6787773" cy="971550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Dynamika jízdy</a:t>
            </a:r>
            <a:endParaRPr lang="cs-CZ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597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954633"/>
            <a:ext cx="8075240" cy="449870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Font typeface="Symbol" pitchFamily="18" charset="2"/>
              <a:buNone/>
            </a:pPr>
            <a:r>
              <a:rPr lang="cs-CZ" sz="3400" dirty="0"/>
              <a:t>GSCHEIDLE, Rolf. </a:t>
            </a:r>
            <a:r>
              <a:rPr lang="cs-CZ" sz="3400" i="1" dirty="0"/>
              <a:t>Příručka pro automechanika</a:t>
            </a:r>
            <a:r>
              <a:rPr lang="cs-CZ" sz="3400" dirty="0"/>
              <a:t>. 3. </a:t>
            </a:r>
            <a:r>
              <a:rPr lang="cs-CZ" sz="3400" dirty="0" err="1"/>
              <a:t>přeprac</a:t>
            </a:r>
            <a:r>
              <a:rPr lang="cs-CZ" sz="3400" dirty="0"/>
              <a:t>. vyd. /. Překlad Iva </a:t>
            </a:r>
            <a:r>
              <a:rPr lang="cs-CZ" sz="3400" dirty="0" err="1"/>
              <a:t>Michňová</a:t>
            </a:r>
            <a:r>
              <a:rPr lang="cs-CZ" sz="3400" dirty="0"/>
              <a:t>, Zdeněk </a:t>
            </a:r>
            <a:r>
              <a:rPr lang="cs-CZ" sz="3400" dirty="0" err="1"/>
              <a:t>Michňa</a:t>
            </a:r>
            <a:r>
              <a:rPr lang="cs-CZ" sz="3400" dirty="0"/>
              <a:t>, Jiří Handlíř. Praha: Europa - Sobotáles, 2007, 685 s. ISBN 978-80-86706-17-7.</a:t>
            </a:r>
          </a:p>
          <a:p>
            <a:pPr marL="0" indent="0" algn="just">
              <a:buFont typeface="Symbol" pitchFamily="18" charset="2"/>
              <a:buNone/>
            </a:pPr>
            <a:r>
              <a:rPr lang="cs-CZ" sz="3400" dirty="0"/>
              <a:t>GSCHEIDLE, Rolf. </a:t>
            </a:r>
            <a:r>
              <a:rPr lang="cs-CZ" sz="3400" i="1" dirty="0"/>
              <a:t>Tabulky pro automechaniky: tabulky, vztahy, přehledy, normalizované postupy : matematika, vedení podniku, základní odborné znalosti, materiály, technické kreslení, odborné znalosti, elektrické vybavení, předpisy</a:t>
            </a:r>
            <a:r>
              <a:rPr lang="cs-CZ" sz="3400" dirty="0"/>
              <a:t>. Překlad Jiří Handlíř. Praha: Europa-Sobotáles, 2009, 496 s. ISBN 978-80-86706-21-4</a:t>
            </a:r>
          </a:p>
          <a:p>
            <a:pPr marL="0" indent="0" algn="just">
              <a:buFont typeface="Symbol" pitchFamily="18" charset="2"/>
              <a:buNone/>
            </a:pPr>
            <a:r>
              <a:rPr lang="cs-CZ" sz="3400" dirty="0" smtClean="0"/>
              <a:t>PILÁRIK</a:t>
            </a:r>
            <a:r>
              <a:rPr lang="cs-CZ" sz="3400" dirty="0"/>
              <a:t>, Milan a Jiří PABST. </a:t>
            </a:r>
            <a:r>
              <a:rPr lang="cs-CZ" sz="3400" i="1" dirty="0"/>
              <a:t>Automobily</a:t>
            </a:r>
            <a:r>
              <a:rPr lang="cs-CZ" sz="3400" dirty="0"/>
              <a:t>. Vyd. 1. Praha: Informatorium, 2000, 3 sv. ISBN 80-86073-65-33.</a:t>
            </a:r>
            <a:endParaRPr lang="cs-CZ" sz="3400" dirty="0" smtClean="0"/>
          </a:p>
          <a:p>
            <a:pPr marL="0" indent="0" algn="just">
              <a:buFont typeface="Symbol" pitchFamily="18" charset="2"/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1246747"/>
            <a:ext cx="5382964" cy="707886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dirty="0"/>
              <a:t>Použitá literatura</a:t>
            </a:r>
            <a:endParaRPr lang="cs-CZ" sz="40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53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99294"/>
            <a:ext cx="8064896" cy="4382034"/>
          </a:xfrm>
        </p:spPr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cs-CZ" dirty="0" smtClean="0"/>
              <a:t>Je souhrn pohybu vozidla a jeho částí, který je ovlivněný změnami rychlosti a změnou dráhy. Chování vozidla závisí na poloze jízdní osy </a:t>
            </a:r>
            <a:r>
              <a:rPr lang="cs-CZ" dirty="0"/>
              <a:t>v</a:t>
            </a:r>
            <a:r>
              <a:rPr lang="cs-CZ" dirty="0" smtClean="0"/>
              <a:t>zhledem ke geometrické ose, úhlech natočení rejdových kol, odklonu kol a na koeficientu tření mezi koly a vozovkou.</a:t>
            </a:r>
            <a:endParaRPr lang="cs-CZ" dirty="0"/>
          </a:p>
          <a:p>
            <a:endParaRPr lang="cs-CZ" dirty="0"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5536" y="1246747"/>
            <a:ext cx="5382964" cy="707886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+mj-lt"/>
                <a:cs typeface="Arial" pitchFamily="34" charset="0"/>
              </a:rPr>
              <a:t>Dynamika jízdy</a:t>
            </a:r>
            <a:endParaRPr lang="cs-CZ" sz="40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63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2132856"/>
            <a:ext cx="7992888" cy="432048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cs-CZ" sz="2800" dirty="0" smtClean="0"/>
              <a:t>osa souměrnosti – probíhá v podélném směru vozidla přes středy přední a zadní nápravy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800" dirty="0"/>
              <a:t>g</a:t>
            </a:r>
            <a:r>
              <a:rPr lang="cs-CZ" sz="2800" dirty="0" smtClean="0"/>
              <a:t>eometrická jízdní osa – je tvořena kolmicí k zadní nápravě, při odchylce od osy souměrnosti jede vozidlo šikmo</a:t>
            </a:r>
            <a:endParaRPr lang="cs-CZ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246747"/>
            <a:ext cx="6696744" cy="707886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+mj-lt"/>
                <a:cs typeface="Arial" pitchFamily="34" charset="0"/>
              </a:rPr>
              <a:t>Základní pojmy</a:t>
            </a:r>
            <a:endParaRPr lang="cs-CZ" sz="4000" dirty="0">
              <a:latin typeface="+mj-lt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891" y="4286959"/>
            <a:ext cx="4956987" cy="2382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904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484784"/>
            <a:ext cx="8424936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3</a:t>
            </a:r>
            <a:r>
              <a:rPr lang="cs-CZ" sz="2800" dirty="0" smtClean="0"/>
              <a:t>) přesazení kol – je úhel, o který je střed kola posunut v podélném směru oproti středu druhého kola téže nápravy dopředu(+) nebo dozadu (-).</a:t>
            </a:r>
            <a:endParaRPr lang="cs-CZ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573012"/>
            <a:ext cx="4248472" cy="2674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903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708920"/>
            <a:ext cx="8219256" cy="3417243"/>
          </a:xfrm>
        </p:spPr>
        <p:txBody>
          <a:bodyPr/>
          <a:lstStyle/>
          <a:p>
            <a:pPr marL="0" lvl="0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obsah 1"/>
          <p:cNvSpPr txBox="1">
            <a:spLocks/>
          </p:cNvSpPr>
          <p:nvPr/>
        </p:nvSpPr>
        <p:spPr>
          <a:xfrm>
            <a:off x="395536" y="1484784"/>
            <a:ext cx="7992888" cy="4536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800" dirty="0"/>
              <a:t>4</a:t>
            </a:r>
            <a:r>
              <a:rPr lang="cs-CZ" sz="2800" dirty="0" smtClean="0"/>
              <a:t>) </a:t>
            </a:r>
            <a:r>
              <a:rPr lang="cs-CZ" sz="2800" dirty="0"/>
              <a:t>s</a:t>
            </a:r>
            <a:r>
              <a:rPr lang="cs-CZ" sz="2800" dirty="0" smtClean="0"/>
              <a:t>měrová úchylka – je úhel mezi rovinou kola a skutečným směrem pohybu kola</a:t>
            </a:r>
          </a:p>
          <a:p>
            <a:pPr marL="0" lvl="0" indent="0">
              <a:buNone/>
            </a:pPr>
            <a:r>
              <a:rPr lang="cs-CZ" sz="2800" dirty="0" smtClean="0"/>
              <a:t>5) </a:t>
            </a:r>
            <a:r>
              <a:rPr lang="cs-CZ" sz="2800" dirty="0"/>
              <a:t>úhel stáčení – je úhel mezi směrem pohybu vozidla a osou souměrnosti</a:t>
            </a:r>
          </a:p>
          <a:p>
            <a:pPr marL="0" indent="0">
              <a:buFont typeface="Arial" pitchFamily="34" charset="0"/>
              <a:buNone/>
            </a:pPr>
            <a:endParaRPr lang="cs-CZ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996952"/>
            <a:ext cx="3450889" cy="3458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134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72816"/>
            <a:ext cx="8424936" cy="4353347"/>
          </a:xfrm>
        </p:spPr>
        <p:txBody>
          <a:bodyPr/>
          <a:lstStyle/>
          <a:p>
            <a:pPr marL="0" lvl="0" indent="0">
              <a:buNone/>
            </a:pPr>
            <a:r>
              <a:rPr lang="cs-CZ" sz="2800" dirty="0"/>
              <a:t>6</a:t>
            </a:r>
            <a:r>
              <a:rPr lang="cs-CZ" sz="2800" dirty="0" smtClean="0"/>
              <a:t>) </a:t>
            </a:r>
            <a:r>
              <a:rPr lang="cs-CZ" sz="2800" dirty="0" err="1"/>
              <a:t>s</a:t>
            </a:r>
            <a:r>
              <a:rPr lang="cs-CZ" sz="2800" dirty="0" err="1" smtClean="0"/>
              <a:t>amořiditelnost</a:t>
            </a:r>
            <a:r>
              <a:rPr lang="cs-CZ" sz="2800" dirty="0" smtClean="0"/>
              <a:t> – je směrová stabilita při příčném smyku v zatáčkách. Pokud se zatáčka projíždí rychleji, vzniká na předních kolech nebo na zadních kolech případně na všech kolech příčný skluz</a:t>
            </a: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39" y="3622405"/>
            <a:ext cx="3495563" cy="2758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325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139952" y="1700808"/>
            <a:ext cx="4680520" cy="48965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800" dirty="0"/>
              <a:t>7</a:t>
            </a:r>
            <a:r>
              <a:rPr lang="cs-CZ" sz="2800" dirty="0" smtClean="0"/>
              <a:t>) nedotáčivost – směrové úchylky předních kol jsou větší než zadních kol. Vozidlo chce projet větším poloměrem zatáčky než odpovídá natočení předních kol a přední kola posunuje směrem ven. Nedotáčivost se projevuje u vozidel s pohonem předních kol.</a:t>
            </a:r>
            <a:endParaRPr lang="cs-CZ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66318"/>
            <a:ext cx="2351337" cy="4598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589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3968" y="2060848"/>
            <a:ext cx="4608512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800" dirty="0"/>
              <a:t>8</a:t>
            </a:r>
            <a:r>
              <a:rPr lang="cs-CZ" sz="2800" dirty="0" smtClean="0"/>
              <a:t>) přetáčivost -  </a:t>
            </a:r>
            <a:r>
              <a:rPr lang="cs-CZ" sz="2800" dirty="0"/>
              <a:t>s</a:t>
            </a:r>
            <a:r>
              <a:rPr lang="cs-CZ" sz="2800" dirty="0" smtClean="0"/>
              <a:t>měrové úchylky zadních kol jsou větší než předních kol. Vozidlo chce jet menším poloměrem zatáčky než to odpovídá natočení předních a vybočuje zadní částí. Přetáčivost se projevuje u vozidel s pohonem zadních kol</a:t>
            </a:r>
            <a:endParaRPr lang="cs-CZ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44823"/>
            <a:ext cx="2520280" cy="4770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1231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844824"/>
            <a:ext cx="8435280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9) neutrální jízdní chování – směrové úchylky předních a zadních kol jsou stejně velké. Vozidlo se posunuje všemi čtyřmi koly rovnoměrně. Tento jev se projevuje u vozidel s pohonem všech kol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615489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297</Words>
  <Application>Microsoft Office PowerPoint</Application>
  <PresentationFormat>Předvádění na obrazovce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SS-COPT_Kromeriz</dc:creator>
  <cp:lastModifiedBy>ambroz</cp:lastModifiedBy>
  <cp:revision>30</cp:revision>
  <dcterms:created xsi:type="dcterms:W3CDTF">2013-05-10T15:00:24Z</dcterms:created>
  <dcterms:modified xsi:type="dcterms:W3CDTF">2013-09-24T15:12:33Z</dcterms:modified>
</cp:coreProperties>
</file>