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9" r:id="rId13"/>
    <p:sldId id="26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52285" cy="38164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2167291" y="2406733"/>
            <a:ext cx="6956550" cy="28944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373216"/>
            <a:ext cx="5760640" cy="13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1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98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14776" y="476672"/>
            <a:ext cx="9152285" cy="8194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92000">
                <a:schemeClr val="bg1">
                  <a:shade val="100000"/>
                  <a:satMod val="115000"/>
                  <a:lumMod val="6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4800" b="1" dirty="0">
              <a:ln w="50800"/>
              <a:solidFill>
                <a:schemeClr val="bg1">
                  <a:shade val="50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4162" r="1827" b="16278"/>
          <a:stretch/>
        </p:blipFill>
        <p:spPr>
          <a:xfrm>
            <a:off x="5393093" y="256872"/>
            <a:ext cx="3643403" cy="15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2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2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17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0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6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D846-D213-4DE2-9919-124C28598D7E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79B8-7135-4272-8123-DBC2EC5197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084168" y="188640"/>
            <a:ext cx="27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VY_32_INOVACE_AUT2_07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464" y="1345945"/>
            <a:ext cx="6787773" cy="971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Pohon všech kol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780928"/>
            <a:ext cx="8352928" cy="367240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dirty="0" smtClean="0"/>
              <a:t>Systém elektronicky řeší propojení pohonu všech kol:</a:t>
            </a:r>
          </a:p>
          <a:p>
            <a:pPr marL="0" lvl="0" indent="0" algn="just">
              <a:buNone/>
            </a:pPr>
            <a:endParaRPr lang="cs-CZ" dirty="0" smtClean="0"/>
          </a:p>
          <a:p>
            <a:pPr lvl="0" algn="just">
              <a:buFont typeface="Wingdings" pitchFamily="2" charset="2"/>
              <a:buChar char="§"/>
            </a:pPr>
            <a:r>
              <a:rPr lang="cs-CZ" sz="2800" dirty="0"/>
              <a:t>m</a:t>
            </a:r>
            <a:r>
              <a:rPr lang="cs-CZ" sz="2800" dirty="0" smtClean="0"/>
              <a:t>ezinápravovou rozvodovkou </a:t>
            </a:r>
            <a:r>
              <a:rPr lang="cs-CZ" sz="2800" dirty="0" err="1" smtClean="0"/>
              <a:t>Viscomatic</a:t>
            </a:r>
            <a:endParaRPr lang="cs-CZ" sz="2800" dirty="0" smtClean="0"/>
          </a:p>
          <a:p>
            <a:pPr lvl="0" algn="just">
              <a:buFont typeface="Wingdings" pitchFamily="2" charset="2"/>
              <a:buChar char="§"/>
            </a:pPr>
            <a:r>
              <a:rPr lang="cs-CZ" sz="2800" dirty="0"/>
              <a:t>m</a:t>
            </a:r>
            <a:r>
              <a:rPr lang="cs-CZ" sz="2800" dirty="0" smtClean="0"/>
              <a:t>ezinápravovou lamelovou spojkou </a:t>
            </a:r>
            <a:r>
              <a:rPr lang="cs-CZ" sz="2800" dirty="0" err="1" smtClean="0"/>
              <a:t>Haldex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Samočinně připojitelný pohon všech kol</a:t>
            </a:r>
            <a:endParaRPr lang="cs-CZ" sz="4000" dirty="0"/>
          </a:p>
          <a:p>
            <a:endParaRPr lang="cs-CZ" sz="4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0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420888"/>
            <a:ext cx="7859216" cy="3705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Jedná se o kombinaci jednoduchého planetového převodu a hydrostaticky ovládané viskózní spojky. Systém umožňuje plynulé rozdělení točivého momentu od 0% - 100%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472608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cs-CZ" sz="4000" dirty="0" smtClean="0"/>
              <a:t>Mezinápravová rozvodovka </a:t>
            </a:r>
            <a:r>
              <a:rPr lang="cs-CZ" sz="4000" dirty="0" err="1"/>
              <a:t>Viscomatic</a:t>
            </a:r>
            <a:endParaRPr lang="cs-CZ" sz="4000" dirty="0"/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3352"/>
            <a:ext cx="4680520" cy="243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5292080" y="3789040"/>
            <a:ext cx="3672408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				1 – centrální kolo</a:t>
            </a:r>
          </a:p>
          <a:p>
            <a:pPr marL="0" indent="0">
              <a:buNone/>
            </a:pPr>
            <a:r>
              <a:rPr lang="cs-CZ" sz="6400" dirty="0" smtClean="0"/>
              <a:t>	2 – satelit			3 – korunové kolo		4 – vnitřní lamela spojka	5 – vnější lamela spojky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/>
              <a:t>	</a:t>
            </a:r>
            <a:r>
              <a:rPr lang="cs-CZ" sz="6400" dirty="0" smtClean="0"/>
              <a:t>6 – hydraulický píst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/>
              <a:t>	</a:t>
            </a:r>
            <a:r>
              <a:rPr lang="cs-CZ" sz="6400" dirty="0" smtClean="0"/>
              <a:t>7 – zubová spojka (provlečení)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/>
              <a:t>	</a:t>
            </a:r>
            <a:r>
              <a:rPr lang="cs-CZ" sz="6400" dirty="0" smtClean="0"/>
              <a:t>8 – příruba</a:t>
            </a:r>
          </a:p>
          <a:p>
            <a:pPr marL="0" indent="0">
              <a:buFont typeface="Arial" pitchFamily="34" charset="0"/>
              <a:buNone/>
            </a:pP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/>
              <a:t>	</a:t>
            </a:r>
            <a:endParaRPr lang="cs-CZ" sz="6400" dirty="0" smtClean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04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908466"/>
            <a:ext cx="8352928" cy="421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Spojka </a:t>
            </a:r>
            <a:r>
              <a:rPr lang="cs-CZ" sz="2800" dirty="0" err="1" smtClean="0"/>
              <a:t>Haldex</a:t>
            </a:r>
            <a:r>
              <a:rPr lang="cs-CZ" sz="2800" dirty="0" smtClean="0"/>
              <a:t> je připevněna k rozvodovce zadní nápravy a propojena se spojovacím hřídelem. Umožňuje plynulé rozdělení točivého od 0% - 100 %.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246747"/>
            <a:ext cx="7092280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lvl="0" algn="just"/>
            <a:r>
              <a:rPr lang="cs-CZ" sz="4000" dirty="0"/>
              <a:t>Mezinápravová </a:t>
            </a:r>
            <a:r>
              <a:rPr lang="cs-CZ" sz="4000" dirty="0" smtClean="0"/>
              <a:t>spojka </a:t>
            </a:r>
            <a:r>
              <a:rPr lang="cs-CZ" sz="4000" dirty="0" err="1" smtClean="0"/>
              <a:t>Haldex</a:t>
            </a:r>
            <a:endParaRPr lang="cs-CZ" sz="4000" dirty="0"/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7181994" cy="343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58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43204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Příručka pro automechanika</a:t>
            </a:r>
            <a:r>
              <a:rPr lang="cs-CZ" dirty="0"/>
              <a:t>. 3. </a:t>
            </a:r>
            <a:r>
              <a:rPr lang="cs-CZ" dirty="0" err="1"/>
              <a:t>přeprac</a:t>
            </a:r>
            <a:r>
              <a:rPr lang="cs-CZ" dirty="0"/>
              <a:t>. vyd. /. Překlad Iva </a:t>
            </a:r>
            <a:r>
              <a:rPr lang="cs-CZ" dirty="0" err="1"/>
              <a:t>Michňová</a:t>
            </a:r>
            <a:r>
              <a:rPr lang="cs-CZ" dirty="0"/>
              <a:t>, Zdeněk </a:t>
            </a:r>
            <a:r>
              <a:rPr lang="cs-CZ" dirty="0" err="1"/>
              <a:t>Michňa</a:t>
            </a:r>
            <a:r>
              <a:rPr lang="cs-CZ" dirty="0"/>
              <a:t>, Jiří Handlíř. Praha: Europa - Sobotáles, 2007, 685 s. ISBN 978-80-86706-17-7.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/>
              <a:t>GSCHEIDLE, Rolf. </a:t>
            </a:r>
            <a:r>
              <a:rPr lang="cs-CZ" i="1" dirty="0"/>
              <a:t>Tabulky pro automechaniky: tabulky, vztahy, přehledy, normalizované postupy : matematika, vedení podniku, základní odborné znalosti, materiály, technické kreslení, odborné znalosti, elektrické vybavení, předpisy</a:t>
            </a:r>
            <a:r>
              <a:rPr lang="cs-CZ" dirty="0"/>
              <a:t>. Překlad Jiří Handlíř. Praha: Europa-Sobotáles, 2009, 496 s. ISBN 978-80-86706-21-4</a:t>
            </a:r>
          </a:p>
          <a:p>
            <a:pPr marL="0" indent="0" algn="just">
              <a:buFont typeface="Symbol" pitchFamily="18" charset="2"/>
              <a:buNone/>
            </a:pPr>
            <a:r>
              <a:rPr lang="cs-CZ" dirty="0" smtClean="0"/>
              <a:t>JAN</a:t>
            </a:r>
            <a:r>
              <a:rPr lang="cs-CZ" dirty="0"/>
              <a:t>, Zdeněk, Bronislav ŽDÁNSKÝ a </a:t>
            </a:r>
            <a:r>
              <a:rPr lang="cs-CZ" dirty="0" err="1"/>
              <a:t>Jinřich</a:t>
            </a:r>
            <a:r>
              <a:rPr lang="cs-CZ" dirty="0"/>
              <a:t> KUBÁT. </a:t>
            </a:r>
            <a:r>
              <a:rPr lang="cs-CZ" i="1" dirty="0"/>
              <a:t>Automobily: Převody</a:t>
            </a:r>
            <a:r>
              <a:rPr lang="cs-CZ" dirty="0"/>
              <a:t>. 1. vyd. Brno: </a:t>
            </a:r>
            <a:r>
              <a:rPr lang="cs-CZ" dirty="0" err="1"/>
              <a:t>Avid</a:t>
            </a:r>
            <a:r>
              <a:rPr lang="cs-CZ" dirty="0"/>
              <a:t>, 2008, 211 s. ISBN 978-80-87143-14-8. </a:t>
            </a:r>
            <a:endParaRPr lang="cs-CZ" dirty="0" smtClean="0"/>
          </a:p>
          <a:p>
            <a:pPr marL="0" indent="0" algn="just">
              <a:buFont typeface="Symbol" pitchFamily="18" charset="2"/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Použitá literatura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064896" cy="4608512"/>
          </a:xfrm>
        </p:spPr>
        <p:txBody>
          <a:bodyPr>
            <a:normAutofit/>
          </a:bodyPr>
          <a:lstStyle/>
          <a:p>
            <a:r>
              <a:rPr lang="cs-CZ" sz="2800" dirty="0">
                <a:cs typeface="Times New Roman" pitchFamily="18" charset="0"/>
              </a:rPr>
              <a:t>p</a:t>
            </a:r>
            <a:r>
              <a:rPr lang="cs-CZ" sz="2800" dirty="0" smtClean="0">
                <a:cs typeface="Times New Roman" pitchFamily="18" charset="0"/>
              </a:rPr>
              <a:t>řipojitelný pohon všech s rozdělovací převodovkou</a:t>
            </a:r>
          </a:p>
          <a:p>
            <a:r>
              <a:rPr lang="cs-CZ" sz="2800" dirty="0">
                <a:cs typeface="Times New Roman" pitchFamily="18" charset="0"/>
              </a:rPr>
              <a:t>s</a:t>
            </a:r>
            <a:r>
              <a:rPr lang="cs-CZ" sz="2800" dirty="0" smtClean="0">
                <a:cs typeface="Times New Roman" pitchFamily="18" charset="0"/>
              </a:rPr>
              <a:t>tálý pohon všech kol</a:t>
            </a:r>
          </a:p>
          <a:p>
            <a:r>
              <a:rPr lang="cs-CZ" sz="2800" dirty="0">
                <a:cs typeface="Times New Roman" pitchFamily="18" charset="0"/>
              </a:rPr>
              <a:t>s</a:t>
            </a:r>
            <a:r>
              <a:rPr lang="cs-CZ" sz="2800" dirty="0" smtClean="0">
                <a:cs typeface="Times New Roman" pitchFamily="18" charset="0"/>
              </a:rPr>
              <a:t>amočinně připojený pohon všech kol</a:t>
            </a:r>
            <a:endParaRPr lang="cs-CZ" sz="2800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+mj-lt"/>
                <a:cs typeface="Arial" pitchFamily="34" charset="0"/>
              </a:rPr>
              <a:t>Rozdělení</a:t>
            </a:r>
            <a:endParaRPr lang="cs-CZ" sz="4000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69795"/>
            <a:ext cx="5791505" cy="313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954632"/>
            <a:ext cx="8712968" cy="4498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Vozidlo je poháněno pouze koly jedné nápravy. Při zařazení pohonu všech kol se propojí přední a zadní náprava. </a:t>
            </a:r>
          </a:p>
          <a:p>
            <a:pPr marL="0" indent="0">
              <a:buNone/>
            </a:pPr>
            <a:r>
              <a:rPr lang="cs-CZ" sz="2800" dirty="0" smtClean="0"/>
              <a:t>Pro propojení se používá:</a:t>
            </a:r>
          </a:p>
          <a:p>
            <a:pPr marL="0" indent="0">
              <a:buNone/>
            </a:pPr>
            <a:r>
              <a:rPr lang="cs-CZ" sz="2800" dirty="0" smtClean="0"/>
              <a:t>a) rozdělovací převodovka s kuželovým diferenciálem, rozdělení točivého momentu mezi PN a ZN je v poměru 50:50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246747"/>
            <a:ext cx="669674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>
                <a:cs typeface="Times New Roman" pitchFamily="18" charset="0"/>
              </a:rPr>
              <a:t>Připojitelný </a:t>
            </a:r>
            <a:r>
              <a:rPr lang="cs-CZ" sz="4000" dirty="0">
                <a:cs typeface="Times New Roman" pitchFamily="18" charset="0"/>
              </a:rPr>
              <a:t>pohon všech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42637"/>
            <a:ext cx="5241171" cy="228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b) diferenciál s planetovou převodovkou, hnací moment je možné rozdělit v různých poměrech např. 65% PN a 35% ZN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246747"/>
            <a:ext cx="6192688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>
                <a:cs typeface="Times New Roman" pitchFamily="18" charset="0"/>
              </a:rPr>
              <a:t>Připojitelný pohon všech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03087"/>
            <a:ext cx="5710070" cy="244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708920"/>
            <a:ext cx="8219256" cy="3417243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246747"/>
            <a:ext cx="5238948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Stálý pohon všech kol</a:t>
            </a:r>
            <a:endParaRPr lang="cs-CZ" sz="4000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95536" y="2060848"/>
            <a:ext cx="8424936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dirty="0" smtClean="0"/>
              <a:t>Všechna kola jsou trvale poháněna. Přední a zadní náprava je propojena mezinápravovým diferenciálem. Jako mezinápravové diferenciály se používá: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d</a:t>
            </a:r>
            <a:r>
              <a:rPr lang="cs-CZ" sz="2800" dirty="0" smtClean="0"/>
              <a:t>iferenciál </a:t>
            </a:r>
            <a:r>
              <a:rPr lang="cs-CZ" sz="2800" dirty="0" err="1" smtClean="0"/>
              <a:t>Torsen</a:t>
            </a:r>
            <a:endParaRPr lang="cs-CZ" sz="2800" dirty="0" smtClean="0"/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k</a:t>
            </a:r>
            <a:r>
              <a:rPr lang="cs-CZ" sz="2800" dirty="0" smtClean="0"/>
              <a:t>uželový diferenciál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 smtClean="0"/>
              <a:t>viskózní spojka</a:t>
            </a:r>
          </a:p>
          <a:p>
            <a:pPr>
              <a:buFont typeface="Wingdings" pitchFamily="2" charset="2"/>
              <a:buChar char="§"/>
            </a:pPr>
            <a:r>
              <a:rPr lang="cs-CZ" sz="2800" dirty="0"/>
              <a:t>v</a:t>
            </a:r>
            <a:r>
              <a:rPr lang="cs-CZ" sz="2800" dirty="0" smtClean="0"/>
              <a:t>iskózní spojka, volnoběžka se závěrem, diferenciál s lamelovou spojkou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61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95936" y="1954633"/>
            <a:ext cx="4824536" cy="4171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800" dirty="0" smtClean="0"/>
              <a:t>Mezinápravový samosvorný diferenciál </a:t>
            </a:r>
            <a:r>
              <a:rPr lang="cs-CZ" sz="2800" dirty="0" err="1" smtClean="0"/>
              <a:t>Torsen</a:t>
            </a:r>
            <a:r>
              <a:rPr lang="cs-CZ" sz="2800" dirty="0" smtClean="0"/>
              <a:t>. </a:t>
            </a:r>
          </a:p>
          <a:p>
            <a:pPr marL="0" indent="0" algn="just">
              <a:buNone/>
            </a:pPr>
            <a:r>
              <a:rPr lang="cs-CZ" sz="2800" dirty="0" smtClean="0"/>
              <a:t>Rozdělení točivého momentu v rozmezí 22% PN a 78% ZN až 78% PN a 22% ZN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707886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Stálý pohon všech kol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" y="2132856"/>
            <a:ext cx="3076760" cy="422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31664"/>
            <a:ext cx="4611533" cy="219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708920"/>
            <a:ext cx="8064896" cy="32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Rozdělení točivého momentu 50% PN a 50% ZN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9856" y="1246747"/>
            <a:ext cx="7638528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Mezinápravový – kuželový diferenciál </a:t>
            </a:r>
            <a:endParaRPr lang="cs-CZ" sz="4000" dirty="0"/>
          </a:p>
          <a:p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45460"/>
            <a:ext cx="2088232" cy="308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11389"/>
            <a:ext cx="3888432" cy="279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908466"/>
            <a:ext cx="8435280" cy="346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Je umístěná ve spojovacím kloubovém hřídel mezi zadní a přední nápravou. Rozdělení točivého momentu 98% PN a 2% ZN až 2% PN a 98% ZN 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1323439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V</a:t>
            </a:r>
            <a:r>
              <a:rPr lang="cs-CZ" sz="4000" dirty="0" smtClean="0"/>
              <a:t>iskózní spojka</a:t>
            </a:r>
            <a:endParaRPr lang="cs-CZ" sz="4000" dirty="0"/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30" y="3501008"/>
            <a:ext cx="1994888" cy="300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53842"/>
            <a:ext cx="4436054" cy="216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3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Volnoběžka při zablokování kol např. přední nápravy se zastaví i hnací člen volnoběžky. Volnoběžka se odblokuje a tím se zabrání smyku a vozidlo si zachová směrovou stabilitu. </a:t>
            </a:r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46747"/>
            <a:ext cx="5382964" cy="1938992"/>
          </a:xfrm>
          <a:prstGeom prst="rect">
            <a:avLst/>
          </a:prstGeom>
          <a:noFill/>
          <a:effectLst>
            <a:outerShdw blurRad="50800" dist="228600" dir="11340000" sx="144000" sy="144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4000" dirty="0"/>
              <a:t>Viskózní </a:t>
            </a:r>
            <a:r>
              <a:rPr lang="cs-CZ" sz="4000" dirty="0" smtClean="0"/>
              <a:t>spojka a volnoběžka se závěrem</a:t>
            </a:r>
            <a:endParaRPr lang="cs-CZ" sz="4000" dirty="0"/>
          </a:p>
          <a:p>
            <a:endParaRPr lang="cs-CZ" sz="4000" dirty="0"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68287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365104"/>
            <a:ext cx="309634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2915816" y="4365104"/>
            <a:ext cx="3744416" cy="2424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	</a:t>
            </a:r>
            <a:r>
              <a:rPr lang="cs-CZ" sz="4500" dirty="0" smtClean="0"/>
              <a:t>			</a:t>
            </a:r>
            <a:endParaRPr lang="cs-CZ" sz="6400" dirty="0" smtClean="0"/>
          </a:p>
          <a:p>
            <a:pPr marL="0" indent="0">
              <a:buNone/>
            </a:pPr>
            <a:r>
              <a:rPr lang="cs-CZ" sz="6400" dirty="0" smtClean="0"/>
              <a:t>				1 – jádro</a:t>
            </a:r>
          </a:p>
          <a:p>
            <a:pPr marL="0" indent="0">
              <a:buNone/>
            </a:pPr>
            <a:r>
              <a:rPr lang="cs-CZ" sz="6400" dirty="0" smtClean="0"/>
              <a:t>				2 – věnec (hnaný kotouč)</a:t>
            </a:r>
            <a:endParaRPr lang="cs-CZ" sz="6400" dirty="0"/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3 – váleček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cs-CZ" sz="6400" dirty="0" smtClean="0"/>
              <a:t>				</a:t>
            </a:r>
          </a:p>
          <a:p>
            <a:pPr marL="0" indent="0">
              <a:buFont typeface="Arial" pitchFamily="34" charset="0"/>
              <a:buNone/>
            </a:pPr>
            <a:r>
              <a:rPr lang="cs-CZ" sz="2900" dirty="0" smtClean="0"/>
              <a:t> </a:t>
            </a:r>
          </a:p>
          <a:p>
            <a:pPr marL="0" indent="0">
              <a:buFont typeface="Symbol" pitchFamily="18" charset="2"/>
              <a:buNone/>
            </a:pPr>
            <a:endParaRPr lang="cs-CZ" dirty="0" smtClean="0"/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548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329</Words>
  <Application>Microsoft Office PowerPoint</Application>
  <PresentationFormat>Předvádění na obrazovce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ambroz</cp:lastModifiedBy>
  <cp:revision>31</cp:revision>
  <dcterms:created xsi:type="dcterms:W3CDTF">2013-05-10T15:00:24Z</dcterms:created>
  <dcterms:modified xsi:type="dcterms:W3CDTF">2013-09-24T15:01:54Z</dcterms:modified>
</cp:coreProperties>
</file>