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62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52285" cy="38164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92000">
                <a:schemeClr val="bg1">
                  <a:shade val="100000"/>
                  <a:satMod val="115000"/>
                  <a:lumMod val="6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cs-CZ" sz="4800" b="1" dirty="0">
              <a:ln w="50800"/>
              <a:solidFill>
                <a:schemeClr val="bg1">
                  <a:shade val="50000"/>
                </a:schemeClr>
              </a:solidFill>
              <a:latin typeface="American Garamond AT" pitchFamily="2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t="14162" r="1827" b="16278"/>
          <a:stretch/>
        </p:blipFill>
        <p:spPr>
          <a:xfrm>
            <a:off x="2167291" y="2406733"/>
            <a:ext cx="6956550" cy="289447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373216"/>
            <a:ext cx="5760640" cy="138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13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013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98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-14776" y="476672"/>
            <a:ext cx="9152285" cy="81947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92000">
                <a:schemeClr val="bg1">
                  <a:shade val="100000"/>
                  <a:satMod val="115000"/>
                  <a:lumMod val="6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cs-CZ" sz="4800" b="1" dirty="0">
              <a:ln w="50800"/>
              <a:solidFill>
                <a:schemeClr val="bg1">
                  <a:shade val="50000"/>
                </a:schemeClr>
              </a:solidFill>
              <a:latin typeface="American Garamond AT" pitchFamily="2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t="14162" r="1827" b="16278"/>
          <a:stretch/>
        </p:blipFill>
        <p:spPr>
          <a:xfrm>
            <a:off x="5393093" y="256872"/>
            <a:ext cx="3643403" cy="151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5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2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259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52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117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07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30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256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30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084168" y="188640"/>
            <a:ext cx="2708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VY_32_INOVACE_AUT2_06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464" y="1345945"/>
            <a:ext cx="6787773" cy="971550"/>
          </a:xfrm>
          <a:prstGeom prst="rect">
            <a:avLst/>
          </a:prstGeom>
        </p:spPr>
        <p:txBody>
          <a:bodyPr rtlCol="0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Samosvorný diferenciál</a:t>
            </a:r>
            <a:endParaRPr lang="cs-CZ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59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355976" y="2216244"/>
            <a:ext cx="4392488" cy="4237092"/>
          </a:xfrm>
        </p:spPr>
        <p:txBody>
          <a:bodyPr>
            <a:normAutofit fontScale="85000" lnSpcReduction="10000"/>
          </a:bodyPr>
          <a:lstStyle/>
          <a:p>
            <a:pPr marL="0" lvl="0" indent="0" algn="just">
              <a:buNone/>
            </a:pPr>
            <a:r>
              <a:rPr lang="cs-CZ" sz="2800" dirty="0" smtClean="0"/>
              <a:t>Činnost:</a:t>
            </a:r>
          </a:p>
          <a:p>
            <a:pPr marL="0" lvl="0" indent="0" algn="just">
              <a:buNone/>
            </a:pPr>
            <a:r>
              <a:rPr lang="cs-CZ" sz="2800" dirty="0" smtClean="0"/>
              <a:t>Řídící jednotka vyhodnocuje otáčky kol a při rozdílu o 2 km/h aktivuje samočinný diferenciál. </a:t>
            </a:r>
          </a:p>
          <a:p>
            <a:pPr marL="0" lvl="0" indent="0" algn="just">
              <a:buNone/>
            </a:pPr>
            <a:r>
              <a:rPr lang="cs-CZ" sz="2800" dirty="0" smtClean="0"/>
              <a:t>Hydraulická jednotka působí na písty v hydraulických válcích a stláčí lamely spojek k sobě. Vzniká 100% svornost. Při rychlosti vyšší jak 40 km/h anebo při brzdění se uzávěrka neaktivuje, přesto zůstává svornost 35%.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46747"/>
            <a:ext cx="5382964" cy="1938992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/>
              <a:t>Samočinný samosvorný diferenciál ASD</a:t>
            </a:r>
          </a:p>
          <a:p>
            <a:endParaRPr lang="cs-CZ" sz="4000" dirty="0"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338437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000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564904"/>
            <a:ext cx="7859216" cy="35612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Jedná se o elektrohydraulický systém, který se používá při rozjezdu. Je kombinovaný se systémem ABS</a:t>
            </a:r>
            <a:endParaRPr lang="cs-CZ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46747"/>
            <a:ext cx="6048672" cy="1938992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Diferenciál </a:t>
            </a:r>
            <a:r>
              <a:rPr lang="cs-CZ" sz="4000" dirty="0"/>
              <a:t>s elektronickou uzávěrkou EDS</a:t>
            </a:r>
          </a:p>
          <a:p>
            <a:endParaRPr lang="cs-CZ" sz="4000" dirty="0">
              <a:cs typeface="Arial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654" y="3645024"/>
            <a:ext cx="453660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046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564904"/>
            <a:ext cx="8147248" cy="35612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smtClean="0"/>
              <a:t>Činnost:</a:t>
            </a:r>
          </a:p>
          <a:p>
            <a:pPr marL="0" indent="0">
              <a:buNone/>
            </a:pPr>
            <a:r>
              <a:rPr lang="cs-CZ" dirty="0" smtClean="0"/>
              <a:t>Řídící jednotka vyhodnocuje otáčky hnacích kol. Při protáčení některého z kol se uzavírací ventil SV uzavře a tlak vytvořený čerpadlem přibrzďuje protáčející se kola. Pokud se kolo již neprotáčí, vstupní a uzavírací ventil se uzavře a tlak se sníží spojením přes hlavní válec s vyrovnávací nádržkou.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46747"/>
            <a:ext cx="5976664" cy="1938992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Diferenciál </a:t>
            </a:r>
            <a:r>
              <a:rPr lang="cs-CZ" sz="4000" dirty="0"/>
              <a:t>s elektronickou uzávěrkou EDS</a:t>
            </a:r>
          </a:p>
          <a:p>
            <a:endParaRPr lang="cs-CZ" sz="4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581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348880"/>
            <a:ext cx="8219256" cy="37772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Umožňuje rozdělení točivého momentu v rozmezí 0 - 100% . Spojka je přírubou spojena k zadní rozvodovce.</a:t>
            </a:r>
            <a:endParaRPr lang="cs-CZ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46747"/>
            <a:ext cx="5382964" cy="1323439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Spojka </a:t>
            </a:r>
            <a:r>
              <a:rPr lang="cs-CZ" sz="4000" dirty="0" err="1"/>
              <a:t>Haldex</a:t>
            </a:r>
            <a:endParaRPr lang="cs-CZ" sz="4000" dirty="0"/>
          </a:p>
          <a:p>
            <a:endParaRPr lang="cs-CZ" sz="4000" dirty="0">
              <a:cs typeface="Arial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312" y="3356992"/>
            <a:ext cx="430090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285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788024" y="2204864"/>
            <a:ext cx="4104456" cy="392129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cs-CZ" dirty="0" smtClean="0"/>
              <a:t>Činnost:</a:t>
            </a:r>
          </a:p>
          <a:p>
            <a:pPr marL="0" indent="0" algn="just">
              <a:buNone/>
            </a:pPr>
            <a:r>
              <a:rPr lang="cs-CZ" dirty="0" smtClean="0"/>
              <a:t>Při rozdílném počtu otáček mezi přední a zadní rozvodovkou se vačkovým kotoučem ovládá čerpadlo, které vytváří tlak kapaliny. Tlak působí na pracovní válec, který tlačí proti sobě lamely s vnějším  vnitřním ozubením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46747"/>
            <a:ext cx="5382964" cy="1323439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Spojka </a:t>
            </a:r>
            <a:r>
              <a:rPr lang="cs-CZ" sz="4000" dirty="0" err="1"/>
              <a:t>Haldex</a:t>
            </a:r>
            <a:endParaRPr lang="cs-CZ" sz="4000" dirty="0"/>
          </a:p>
          <a:p>
            <a:endParaRPr lang="cs-CZ" sz="4000" dirty="0"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56" y="2780928"/>
            <a:ext cx="411243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195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132856"/>
            <a:ext cx="8075240" cy="432048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Font typeface="Symbol" pitchFamily="18" charset="2"/>
              <a:buNone/>
            </a:pPr>
            <a:r>
              <a:rPr lang="cs-CZ" dirty="0"/>
              <a:t>GSCHEIDLE, Rolf. </a:t>
            </a:r>
            <a:r>
              <a:rPr lang="cs-CZ" i="1" dirty="0"/>
              <a:t>Příručka pro automechanika</a:t>
            </a:r>
            <a:r>
              <a:rPr lang="cs-CZ" dirty="0"/>
              <a:t>. 3. </a:t>
            </a:r>
            <a:r>
              <a:rPr lang="cs-CZ" dirty="0" err="1"/>
              <a:t>přeprac</a:t>
            </a:r>
            <a:r>
              <a:rPr lang="cs-CZ" dirty="0"/>
              <a:t>. vyd. /. Překlad Iva </a:t>
            </a:r>
            <a:r>
              <a:rPr lang="cs-CZ" dirty="0" err="1"/>
              <a:t>Michňová</a:t>
            </a:r>
            <a:r>
              <a:rPr lang="cs-CZ" dirty="0"/>
              <a:t>, Zdeněk </a:t>
            </a:r>
            <a:r>
              <a:rPr lang="cs-CZ" dirty="0" err="1"/>
              <a:t>Michňa</a:t>
            </a:r>
            <a:r>
              <a:rPr lang="cs-CZ" dirty="0"/>
              <a:t>, Jiří Handlíř. Praha: Europa - Sobotáles, 2007, 685 s. ISBN 978-80-86706-17-7.</a:t>
            </a:r>
          </a:p>
          <a:p>
            <a:pPr marL="0" indent="0" algn="just">
              <a:buFont typeface="Symbol" pitchFamily="18" charset="2"/>
              <a:buNone/>
            </a:pPr>
            <a:r>
              <a:rPr lang="cs-CZ" dirty="0"/>
              <a:t>GSCHEIDLE, Rolf. </a:t>
            </a:r>
            <a:r>
              <a:rPr lang="cs-CZ" i="1" dirty="0"/>
              <a:t>Tabulky pro automechaniky: tabulky, vztahy, přehledy, normalizované postupy : matematika, vedení podniku, základní odborné znalosti, materiály, technické kreslení, odborné znalosti, elektrické vybavení, předpisy</a:t>
            </a:r>
            <a:r>
              <a:rPr lang="cs-CZ" dirty="0"/>
              <a:t>. Překlad Jiří Handlíř. Praha: Europa-Sobotáles, 2009, 496 s. ISBN 978-80-86706-21-4</a:t>
            </a:r>
          </a:p>
          <a:p>
            <a:pPr marL="0" indent="0" algn="just">
              <a:buFont typeface="Symbol" pitchFamily="18" charset="2"/>
              <a:buNone/>
            </a:pPr>
            <a:r>
              <a:rPr lang="cs-CZ" dirty="0" smtClean="0"/>
              <a:t>JAN</a:t>
            </a:r>
            <a:r>
              <a:rPr lang="cs-CZ" dirty="0"/>
              <a:t>, Zdeněk, Bronislav ŽDÁNSKÝ a </a:t>
            </a:r>
            <a:r>
              <a:rPr lang="cs-CZ" dirty="0" err="1"/>
              <a:t>Jinřich</a:t>
            </a:r>
            <a:r>
              <a:rPr lang="cs-CZ" dirty="0"/>
              <a:t> KUBÁT. </a:t>
            </a:r>
            <a:r>
              <a:rPr lang="cs-CZ" i="1" dirty="0"/>
              <a:t>Automobily: Převody</a:t>
            </a:r>
            <a:r>
              <a:rPr lang="cs-CZ" dirty="0"/>
              <a:t>. 1. vyd. Brno: </a:t>
            </a:r>
            <a:r>
              <a:rPr lang="cs-CZ" dirty="0" err="1"/>
              <a:t>Avid</a:t>
            </a:r>
            <a:r>
              <a:rPr lang="cs-CZ" dirty="0"/>
              <a:t>, 2008, 211 s. ISBN 978-80-87143-14-8. </a:t>
            </a:r>
            <a:endParaRPr lang="cs-CZ" dirty="0" smtClean="0"/>
          </a:p>
          <a:p>
            <a:pPr marL="0" indent="0" algn="just">
              <a:buFont typeface="Symbol" pitchFamily="18" charset="2"/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46747"/>
            <a:ext cx="538296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/>
              <a:t>Použitá literatura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3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99294"/>
            <a:ext cx="8064896" cy="4382034"/>
          </a:xfrm>
        </p:spPr>
        <p:txBody>
          <a:bodyPr>
            <a:normAutofit/>
          </a:bodyPr>
          <a:lstStyle/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cs-CZ" dirty="0" smtClean="0"/>
              <a:t>Samočinně vyrovnat rozdílné otáčky hnacích kol, kdy k hnacímu kolu s lepší přilnavostí se přivádí více točivého momentu. 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cs-CZ" dirty="0" smtClean="0"/>
              <a:t>Běžné hodnoty samosvorného diferenciálu se pohybují v rozmezí 25% až 70%</a:t>
            </a:r>
            <a:endParaRPr lang="cs-CZ" dirty="0"/>
          </a:p>
          <a:p>
            <a:endParaRPr lang="cs-CZ" dirty="0"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246747"/>
            <a:ext cx="538296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+mj-lt"/>
                <a:cs typeface="Arial" pitchFamily="34" charset="0"/>
              </a:rPr>
              <a:t>Účel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63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2708920"/>
            <a:ext cx="8892480" cy="37444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samosvorný diferenciál s lamelovými spojkami</a:t>
            </a:r>
          </a:p>
          <a:p>
            <a:pPr>
              <a:buFont typeface="Wingdings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diferenciál </a:t>
            </a:r>
            <a:r>
              <a:rPr lang="cs-CZ" dirty="0" err="1" smtClean="0"/>
              <a:t>Torsen</a:t>
            </a:r>
            <a:r>
              <a:rPr lang="cs-CZ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samosvorný diferenciál s viskózní spojkou</a:t>
            </a:r>
          </a:p>
          <a:p>
            <a:pPr>
              <a:buFont typeface="Wingdings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samočinný samosvorný diferenciál ASD</a:t>
            </a:r>
          </a:p>
          <a:p>
            <a:pPr>
              <a:buFont typeface="Wingdings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diferenciál s elektronickou uzávěrkou EDS</a:t>
            </a:r>
          </a:p>
          <a:p>
            <a:pPr>
              <a:buFont typeface="Wingdings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spojka </a:t>
            </a:r>
            <a:r>
              <a:rPr lang="cs-CZ" dirty="0" err="1" smtClean="0"/>
              <a:t>Haldex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1246747"/>
            <a:ext cx="6696744" cy="1323439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+mj-lt"/>
                <a:cs typeface="Arial" pitchFamily="34" charset="0"/>
              </a:rPr>
              <a:t>Druhy samosvorných diferenciálů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04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2570186"/>
            <a:ext cx="8424936" cy="3555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Točivý moment z převodovky se zvětšuje pomocí stálého převoduje a přes klec diferenciálu se přivání na přítlačné kotouče. Při stejné přilnavosti se na každé kolo přenáší 50 % točivého momentu. Při jízdě na vozovce s rozdílnou přilnavostí se vytvoří na straně prokluzujícího kola třecí moment, který je veden přes klec diferenciálu sadou lamel na neprokluzující hnací kolo.</a:t>
            </a:r>
            <a:endParaRPr lang="cs-CZ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246747"/>
            <a:ext cx="6192688" cy="1323439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/>
              <a:t>S</a:t>
            </a:r>
            <a:r>
              <a:rPr lang="cs-CZ" sz="4000" dirty="0" smtClean="0"/>
              <a:t>amosvorný </a:t>
            </a:r>
            <a:r>
              <a:rPr lang="cs-CZ" sz="4000" dirty="0"/>
              <a:t>diferenciál s lamelovými spojkami</a:t>
            </a:r>
          </a:p>
        </p:txBody>
      </p:sp>
    </p:spTree>
    <p:extLst>
      <p:ext uri="{BB962C8B-B14F-4D97-AF65-F5344CB8AC3E}">
        <p14:creationId xmlns:p14="http://schemas.microsoft.com/office/powerpoint/2010/main" val="323903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708920"/>
            <a:ext cx="8219256" cy="3417243"/>
          </a:xfrm>
        </p:spPr>
        <p:txBody>
          <a:bodyPr/>
          <a:lstStyle/>
          <a:p>
            <a:pPr marL="0" lvl="0" indent="0">
              <a:buNone/>
            </a:pPr>
            <a:r>
              <a:rPr lang="cs-CZ" dirty="0" smtClean="0"/>
              <a:t>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1246747"/>
            <a:ext cx="5238948" cy="1323439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/>
              <a:t>Samosvorný diferenciál s lamelovými spojkami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236" y="2570187"/>
            <a:ext cx="4018964" cy="413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34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844824"/>
            <a:ext cx="8424936" cy="4281339"/>
          </a:xfrm>
        </p:spPr>
        <p:txBody>
          <a:bodyPr/>
          <a:lstStyle/>
          <a:p>
            <a:pPr marL="0" lvl="0" indent="0">
              <a:buNone/>
            </a:pPr>
            <a:r>
              <a:rPr lang="cs-CZ" sz="2800" dirty="0" smtClean="0"/>
              <a:t>Princip spočívá na samosvornosti šnekového kola a šneku. Diferenciál umožňuje rozdělení točivého momentu na hnací kola v závislosti na adhezních podmínkách. </a:t>
            </a:r>
            <a:endParaRPr lang="cs-CZ" sz="28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46747"/>
            <a:ext cx="538296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Diferenciál </a:t>
            </a:r>
            <a:r>
              <a:rPr lang="cs-CZ" sz="4000" dirty="0" err="1"/>
              <a:t>Torsen</a:t>
            </a:r>
            <a:r>
              <a:rPr lang="cs-CZ" sz="4000" dirty="0"/>
              <a:t>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018" y="3416431"/>
            <a:ext cx="3310805" cy="290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2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132856"/>
            <a:ext cx="7859216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Při jízdě s rozdílnou přilnavostí např. pravé hnací kolo se točí rychleji se na pravé straně točivý moment přenáší na čelní a šneková kola na levé straně. Mezi šnekovým kolem a šnekem na levé straně dochází k samosvornosti. Samosvornost je u diferenciálu </a:t>
            </a:r>
            <a:r>
              <a:rPr lang="cs-CZ" dirty="0" err="1" smtClean="0"/>
              <a:t>Torsen</a:t>
            </a:r>
            <a:r>
              <a:rPr lang="cs-CZ" dirty="0" smtClean="0"/>
              <a:t> 35%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89856" y="1246747"/>
            <a:ext cx="5382964" cy="1323439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/>
              <a:t>Diferenciál </a:t>
            </a:r>
            <a:r>
              <a:rPr lang="cs-CZ" sz="4000" dirty="0" err="1"/>
              <a:t>Torsen</a:t>
            </a:r>
            <a:r>
              <a:rPr lang="cs-CZ" sz="4000" dirty="0"/>
              <a:t> </a:t>
            </a:r>
          </a:p>
          <a:p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19589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492896"/>
            <a:ext cx="8435280" cy="28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Viskózní spojka je přírubou pevně spojena se skříní diferenciálu. Spojka je naplněna silikonovým olejem a při malém rozdílu otáček mezi hnanými koly je svorný účinek malý. Při prokluzu jednoho kola se svorný účinek zvětšuje.</a:t>
            </a:r>
            <a:endParaRPr lang="cs-CZ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46747"/>
            <a:ext cx="5382964" cy="1938992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Samosvorný </a:t>
            </a:r>
            <a:r>
              <a:rPr lang="cs-CZ" sz="4000" dirty="0"/>
              <a:t>diferenciál s viskózní spojkou</a:t>
            </a:r>
          </a:p>
          <a:p>
            <a:endParaRPr lang="cs-CZ" sz="4000" dirty="0"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300339"/>
            <a:ext cx="3592598" cy="229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231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564904"/>
            <a:ext cx="8435280" cy="3561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Umožňuje při rozjezdu a při protáčení kol svornost až 100% 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Složení systému:</a:t>
            </a:r>
            <a:endParaRPr lang="cs-CZ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46747"/>
            <a:ext cx="5382964" cy="1938992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Samočinný </a:t>
            </a:r>
            <a:r>
              <a:rPr lang="cs-CZ" sz="4000" dirty="0"/>
              <a:t>samosvorný diferenciál ASD</a:t>
            </a:r>
          </a:p>
          <a:p>
            <a:endParaRPr lang="cs-CZ" sz="4000" dirty="0">
              <a:cs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3501008"/>
            <a:ext cx="502386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5489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480</Words>
  <Application>Microsoft Office PowerPoint</Application>
  <PresentationFormat>Předvádění na obrazovce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SS-COPT_Kromeriz</dc:creator>
  <cp:lastModifiedBy>ambroz</cp:lastModifiedBy>
  <cp:revision>22</cp:revision>
  <dcterms:created xsi:type="dcterms:W3CDTF">2013-05-10T15:00:24Z</dcterms:created>
  <dcterms:modified xsi:type="dcterms:W3CDTF">2013-09-24T15:00:59Z</dcterms:modified>
</cp:coreProperties>
</file>