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8" r:id="rId5"/>
    <p:sldId id="258" r:id="rId6"/>
    <p:sldId id="259" r:id="rId7"/>
    <p:sldId id="260" r:id="rId8"/>
    <p:sldId id="261" r:id="rId9"/>
    <p:sldId id="264" r:id="rId10"/>
    <p:sldId id="269" r:id="rId11"/>
    <p:sldId id="262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52285" cy="38164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92000">
                <a:schemeClr val="bg1">
                  <a:shade val="100000"/>
                  <a:satMod val="115000"/>
                  <a:lumMod val="6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cs-CZ" sz="4800" b="1" dirty="0">
              <a:ln w="50800"/>
              <a:solidFill>
                <a:schemeClr val="bg1">
                  <a:shade val="50000"/>
                </a:schemeClr>
              </a:solidFill>
              <a:latin typeface="American Garamond AT" pitchFamily="2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14162" r="1827" b="16278"/>
          <a:stretch/>
        </p:blipFill>
        <p:spPr>
          <a:xfrm>
            <a:off x="2167291" y="2406733"/>
            <a:ext cx="6956550" cy="28944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373216"/>
            <a:ext cx="5760640" cy="138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1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013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98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-14776" y="476672"/>
            <a:ext cx="9152285" cy="81947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92000">
                <a:schemeClr val="bg1">
                  <a:shade val="100000"/>
                  <a:satMod val="115000"/>
                  <a:lumMod val="6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cs-CZ" sz="4800" b="1" dirty="0">
              <a:ln w="50800"/>
              <a:solidFill>
                <a:schemeClr val="bg1">
                  <a:shade val="50000"/>
                </a:schemeClr>
              </a:solidFill>
              <a:latin typeface="American Garamond AT" pitchFamily="2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14162" r="1827" b="16278"/>
          <a:stretch/>
        </p:blipFill>
        <p:spPr>
          <a:xfrm>
            <a:off x="5393093" y="256872"/>
            <a:ext cx="3643403" cy="151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5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25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52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17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07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30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56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30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084168" y="188640"/>
            <a:ext cx="2708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chemeClr val="bg1"/>
                </a:solidFill>
              </a:rPr>
              <a:t>VY_32_INOVACE_AUT2_04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464" y="1345945"/>
            <a:ext cx="6787773" cy="97155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Stálý převod</a:t>
            </a:r>
            <a:endParaRPr lang="cs-CZ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59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10693" y="2276872"/>
            <a:ext cx="8291264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Převodovka s rozvodovkou jsou ve společné skříni a stálý převod má čelní soukolí se šikmými zuby</a:t>
            </a:r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7504" y="1246747"/>
            <a:ext cx="8352928" cy="523220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cs-CZ" sz="2800" dirty="0" smtClean="0"/>
              <a:t>Stálý převod s čelním soukolím </a:t>
            </a:r>
            <a:endParaRPr lang="cs-CZ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14" y="3933056"/>
            <a:ext cx="5880022" cy="1733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030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132856"/>
            <a:ext cx="8075240" cy="4320480"/>
          </a:xfrm>
        </p:spPr>
        <p:txBody>
          <a:bodyPr>
            <a:normAutofit fontScale="92500"/>
          </a:bodyPr>
          <a:lstStyle/>
          <a:p>
            <a:pPr marL="0" indent="0" algn="just">
              <a:buFont typeface="Symbol" pitchFamily="18" charset="2"/>
              <a:buNone/>
            </a:pPr>
            <a:r>
              <a:rPr lang="cs-CZ" sz="3000" dirty="0"/>
              <a:t>GSCHEIDLE, Rolf. </a:t>
            </a:r>
            <a:r>
              <a:rPr lang="cs-CZ" sz="3000" i="1" dirty="0"/>
              <a:t>Příručka pro automechanika</a:t>
            </a:r>
            <a:r>
              <a:rPr lang="cs-CZ" sz="3000" dirty="0"/>
              <a:t>. 3. </a:t>
            </a:r>
            <a:r>
              <a:rPr lang="cs-CZ" sz="3000" dirty="0" err="1"/>
              <a:t>přeprac</a:t>
            </a:r>
            <a:r>
              <a:rPr lang="cs-CZ" sz="3000" dirty="0"/>
              <a:t>. vyd. /. Překlad Iva </a:t>
            </a:r>
            <a:r>
              <a:rPr lang="cs-CZ" sz="3000" dirty="0" err="1"/>
              <a:t>Michňová</a:t>
            </a:r>
            <a:r>
              <a:rPr lang="cs-CZ" sz="3000" dirty="0"/>
              <a:t>, Zdeněk </a:t>
            </a:r>
            <a:r>
              <a:rPr lang="cs-CZ" sz="3000" dirty="0" err="1"/>
              <a:t>Michňa</a:t>
            </a:r>
            <a:r>
              <a:rPr lang="cs-CZ" sz="3000" dirty="0"/>
              <a:t>, Jiří Handlíř. Praha: Europa - Sobotáles, 2007, 685 s. ISBN 978-80-86706-17-7.</a:t>
            </a:r>
          </a:p>
          <a:p>
            <a:pPr marL="0" indent="0" algn="just">
              <a:buFont typeface="Symbol" pitchFamily="18" charset="2"/>
              <a:buNone/>
            </a:pPr>
            <a:r>
              <a:rPr lang="cs-CZ" sz="3000" dirty="0" smtClean="0"/>
              <a:t>PILÁRIK</a:t>
            </a:r>
            <a:r>
              <a:rPr lang="cs-CZ" sz="3000" dirty="0"/>
              <a:t>, Milan a Jiří PABST. </a:t>
            </a:r>
            <a:r>
              <a:rPr lang="cs-CZ" sz="3000" i="1" dirty="0"/>
              <a:t>Automobily</a:t>
            </a:r>
            <a:r>
              <a:rPr lang="cs-CZ" sz="3000" dirty="0"/>
              <a:t>. Vyd. 1. Praha: Informatorium, 2000, 3 sv. ISBN 80-86073-65-33</a:t>
            </a:r>
          </a:p>
          <a:p>
            <a:pPr marL="0" indent="0" algn="just">
              <a:buFont typeface="Symbol" pitchFamily="18" charset="2"/>
              <a:buNone/>
            </a:pPr>
            <a:r>
              <a:rPr lang="cs-CZ" sz="3000" dirty="0"/>
              <a:t>JAN, Zdeněk, Bronislav ŽDÁNSKÝ a </a:t>
            </a:r>
            <a:r>
              <a:rPr lang="cs-CZ" sz="3000" dirty="0" err="1"/>
              <a:t>Jinřich</a:t>
            </a:r>
            <a:r>
              <a:rPr lang="cs-CZ" sz="3000" dirty="0"/>
              <a:t> KUBÁT. </a:t>
            </a:r>
            <a:r>
              <a:rPr lang="cs-CZ" sz="3000" i="1" dirty="0"/>
              <a:t>Automobily: Převody</a:t>
            </a:r>
            <a:r>
              <a:rPr lang="cs-CZ" sz="3000" dirty="0"/>
              <a:t>. 1. vyd. Brno: </a:t>
            </a:r>
            <a:r>
              <a:rPr lang="cs-CZ" sz="3000" dirty="0" err="1"/>
              <a:t>Avid</a:t>
            </a:r>
            <a:r>
              <a:rPr lang="cs-CZ" sz="3000" dirty="0"/>
              <a:t>, 2008, 211 s. ISBN 978-80-87143-14-8.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/>
              <a:t>Použitá literatura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3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492896"/>
            <a:ext cx="8064896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Podle druhu ozubení a podle celkového uspořádání </a:t>
            </a:r>
            <a:r>
              <a:rPr lang="cs-CZ" dirty="0" smtClean="0"/>
              <a:t>se </a:t>
            </a:r>
            <a:r>
              <a:rPr lang="cs-CZ" dirty="0"/>
              <a:t>stálé </a:t>
            </a:r>
            <a:r>
              <a:rPr lang="cs-CZ" dirty="0" smtClean="0"/>
              <a:t>převody rozdělují:</a:t>
            </a:r>
          </a:p>
          <a:p>
            <a:pPr marL="0" indent="0">
              <a:buNone/>
            </a:pPr>
            <a:endParaRPr lang="cs-CZ" dirty="0" smtClean="0"/>
          </a:p>
          <a:p>
            <a:pPr marL="514350" indent="-514350">
              <a:buAutoNum type="arabicPeriod"/>
            </a:pPr>
            <a:r>
              <a:rPr lang="cs-CZ" dirty="0"/>
              <a:t>s</a:t>
            </a:r>
            <a:r>
              <a:rPr lang="cs-CZ" dirty="0" smtClean="0"/>
              <a:t> kuželovými ozubenými koly</a:t>
            </a:r>
          </a:p>
          <a:p>
            <a:pPr marL="514350" indent="-514350">
              <a:buAutoNum type="arabicPeriod"/>
            </a:pPr>
            <a:r>
              <a:rPr lang="cs-CZ" dirty="0"/>
              <a:t>s</a:t>
            </a:r>
            <a:r>
              <a:rPr lang="cs-CZ" dirty="0" smtClean="0"/>
              <a:t> čelními ozubenými koly</a:t>
            </a:r>
            <a:endParaRPr lang="cs-CZ" dirty="0"/>
          </a:p>
          <a:p>
            <a:pPr marL="0" lvl="0" indent="0">
              <a:buNone/>
            </a:pP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250195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Rozdělení 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07504" y="1340768"/>
            <a:ext cx="6480720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S </a:t>
            </a:r>
            <a:r>
              <a:rPr lang="cs-CZ" sz="4000" dirty="0"/>
              <a:t>kuželovými ozubenými koly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46" y="2420888"/>
            <a:ext cx="4274977" cy="402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obsah 1"/>
          <p:cNvSpPr txBox="1">
            <a:spLocks/>
          </p:cNvSpPr>
          <p:nvPr/>
        </p:nvSpPr>
        <p:spPr>
          <a:xfrm>
            <a:off x="5076056" y="2564904"/>
            <a:ext cx="3744416" cy="4104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 smtClean="0"/>
              <a:t>	</a:t>
            </a:r>
            <a:r>
              <a:rPr lang="cs-CZ" sz="4500" dirty="0" smtClean="0"/>
              <a:t>			</a:t>
            </a:r>
            <a:endParaRPr lang="cs-CZ" sz="6400" dirty="0" smtClean="0"/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1 – pastorek</a:t>
            </a:r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2 – talířové kolo</a:t>
            </a:r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3 – klec diferenciálu</a:t>
            </a:r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4 – planetové (centrální kolo)</a:t>
            </a:r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5 – hnací hřídel kola</a:t>
            </a:r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</a:t>
            </a:r>
          </a:p>
          <a:p>
            <a:pPr marL="0" indent="0">
              <a:buFont typeface="Arial" pitchFamily="34" charset="0"/>
              <a:buNone/>
            </a:pPr>
            <a:r>
              <a:rPr lang="cs-CZ" sz="2900" dirty="0" smtClean="0"/>
              <a:t> </a:t>
            </a:r>
          </a:p>
          <a:p>
            <a:pPr marL="0" indent="0">
              <a:buFont typeface="Symbol" pitchFamily="18" charset="2"/>
              <a:buNone/>
            </a:pPr>
            <a:endParaRPr lang="cs-CZ" dirty="0" smtClean="0"/>
          </a:p>
          <a:p>
            <a:pPr marL="0" indent="0">
              <a:buFont typeface="Arial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90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204864"/>
            <a:ext cx="8075240" cy="3921299"/>
          </a:xfrm>
        </p:spPr>
        <p:txBody>
          <a:bodyPr/>
          <a:lstStyle/>
          <a:p>
            <a:pPr marL="0" lv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1246747"/>
            <a:ext cx="633670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/>
              <a:t>S kuželovými ozubenými koly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396044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obsah 1"/>
          <p:cNvSpPr txBox="1">
            <a:spLocks/>
          </p:cNvSpPr>
          <p:nvPr/>
        </p:nvSpPr>
        <p:spPr>
          <a:xfrm>
            <a:off x="5076056" y="2564904"/>
            <a:ext cx="3744416" cy="4104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 smtClean="0"/>
              <a:t>	</a:t>
            </a:r>
            <a:r>
              <a:rPr lang="cs-CZ" sz="4500" dirty="0" smtClean="0"/>
              <a:t>			</a:t>
            </a:r>
            <a:endParaRPr lang="cs-CZ" sz="6400" dirty="0" smtClean="0"/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1 – pastorek</a:t>
            </a:r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2 – talířové kolo</a:t>
            </a:r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3 – klec diferenciálu</a:t>
            </a:r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4 – planetové (centrální kolo)</a:t>
            </a:r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5 – hnací hřídel kola</a:t>
            </a:r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</a:t>
            </a:r>
          </a:p>
          <a:p>
            <a:pPr marL="0" indent="0">
              <a:buFont typeface="Arial" pitchFamily="34" charset="0"/>
              <a:buNone/>
            </a:pPr>
            <a:r>
              <a:rPr lang="cs-CZ" sz="2900" dirty="0" smtClean="0"/>
              <a:t> </a:t>
            </a:r>
          </a:p>
          <a:p>
            <a:pPr marL="0" indent="0">
              <a:buFont typeface="Symbol" pitchFamily="18" charset="2"/>
              <a:buNone/>
            </a:pPr>
            <a:endParaRPr lang="cs-CZ" dirty="0" smtClean="0"/>
          </a:p>
          <a:p>
            <a:pPr marL="0" indent="0">
              <a:buFont typeface="Arial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300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916832"/>
            <a:ext cx="8280920" cy="43617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800" dirty="0" smtClean="0"/>
              <a:t>Osy pastorku a talířového kola leží v jedné rovině</a:t>
            </a:r>
            <a:r>
              <a:rPr lang="cs-CZ" dirty="0" smtClean="0"/>
              <a:t>	</a:t>
            </a:r>
            <a:endParaRPr lang="cs-CZ" dirty="0"/>
          </a:p>
          <a:p>
            <a:pPr marL="0" indent="0">
              <a:buFont typeface="Symbol" pitchFamily="18" charset="2"/>
              <a:buNone/>
            </a:pPr>
            <a:endParaRPr lang="cs-CZ" dirty="0"/>
          </a:p>
          <a:p>
            <a:pPr marL="0" indent="0">
              <a:buNone/>
            </a:pPr>
            <a:endParaRPr lang="cs-CZ" i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7504" y="1246747"/>
            <a:ext cx="8352928" cy="523220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cs-CZ" sz="2800" dirty="0" smtClean="0"/>
              <a:t>Stálý převod s </a:t>
            </a:r>
            <a:r>
              <a:rPr lang="cs-CZ" sz="2800" dirty="0" err="1" smtClean="0"/>
              <a:t>nevyoseným</a:t>
            </a:r>
            <a:r>
              <a:rPr lang="cs-CZ" sz="2800" dirty="0" smtClean="0"/>
              <a:t> soukolím </a:t>
            </a:r>
            <a:endParaRPr lang="cs-CZ" sz="2800" dirty="0"/>
          </a:p>
        </p:txBody>
      </p:sp>
      <p:sp>
        <p:nvSpPr>
          <p:cNvPr id="6" name="Zástupný symbol pro obsah 1"/>
          <p:cNvSpPr txBox="1">
            <a:spLocks/>
          </p:cNvSpPr>
          <p:nvPr/>
        </p:nvSpPr>
        <p:spPr>
          <a:xfrm>
            <a:off x="5076056" y="2492896"/>
            <a:ext cx="3096344" cy="3785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380" y="3068960"/>
            <a:ext cx="4241847" cy="360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03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348880"/>
            <a:ext cx="8280920" cy="3777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Osy pastorku a talířového kola jsou mimoběžné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1246747"/>
            <a:ext cx="6624736" cy="954107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cs-CZ" sz="2800" dirty="0"/>
              <a:t>Stálý převod s </a:t>
            </a:r>
            <a:r>
              <a:rPr lang="cs-CZ" sz="2800" dirty="0" err="1" smtClean="0"/>
              <a:t>vyoseným</a:t>
            </a:r>
            <a:r>
              <a:rPr lang="cs-CZ" sz="2800" dirty="0" smtClean="0"/>
              <a:t> (hypoidním) soukolím </a:t>
            </a:r>
            <a:endParaRPr lang="cs-CZ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11487"/>
            <a:ext cx="4176464" cy="358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34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348880"/>
            <a:ext cx="8424936" cy="3777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Výhody:</a:t>
            </a:r>
          </a:p>
          <a:p>
            <a:pPr marL="457200" indent="-457200">
              <a:buAutoNum type="alphaLcParenR"/>
            </a:pPr>
            <a:r>
              <a:rPr lang="cs-CZ" sz="2800" dirty="0" smtClean="0"/>
              <a:t>tišší chod (v záběru je současně větší počet zubů)</a:t>
            </a:r>
          </a:p>
          <a:p>
            <a:pPr marL="457200" indent="-457200">
              <a:buAutoNum type="alphaLcParenR"/>
            </a:pPr>
            <a:r>
              <a:rPr lang="cs-CZ" sz="2800" dirty="0"/>
              <a:t>v</a:t>
            </a:r>
            <a:r>
              <a:rPr lang="cs-CZ" sz="2800" dirty="0" smtClean="0"/>
              <a:t>ětší únosnost a životnost(pastorek má větší průměr a šířku zubů)</a:t>
            </a:r>
          </a:p>
          <a:p>
            <a:pPr marL="457200" indent="-457200">
              <a:buAutoNum type="alphaLcParenR"/>
            </a:pPr>
            <a:r>
              <a:rPr lang="cs-CZ" sz="2800" dirty="0"/>
              <a:t>ú</a:t>
            </a:r>
            <a:r>
              <a:rPr lang="cs-CZ" sz="2800" dirty="0" smtClean="0"/>
              <a:t>spora prostoru (talířové kolo má při stejné únosnosti menší průměr)</a:t>
            </a:r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6935" y="1340768"/>
            <a:ext cx="7488832" cy="523220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cs-CZ" sz="2800" dirty="0"/>
              <a:t>Stálý převod s </a:t>
            </a:r>
            <a:r>
              <a:rPr lang="cs-CZ" sz="2800" dirty="0" err="1"/>
              <a:t>vyoseným</a:t>
            </a:r>
            <a:r>
              <a:rPr lang="cs-CZ" sz="2800" dirty="0"/>
              <a:t> (hypoidním) soukolím </a:t>
            </a:r>
          </a:p>
        </p:txBody>
      </p:sp>
    </p:spTree>
    <p:extLst>
      <p:ext uri="{BB962C8B-B14F-4D97-AF65-F5344CB8AC3E}">
        <p14:creationId xmlns:p14="http://schemas.microsoft.com/office/powerpoint/2010/main" val="21932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988840"/>
            <a:ext cx="7848872" cy="4032447"/>
          </a:xfrm>
        </p:spPr>
        <p:txBody>
          <a:bodyPr>
            <a:normAutofit/>
          </a:bodyPr>
          <a:lstStyle/>
          <a:p>
            <a:pPr marL="457200" lvl="0" indent="-457200">
              <a:buAutoNum type="alphaLcParenR"/>
            </a:pPr>
            <a:r>
              <a:rPr lang="cs-CZ" sz="2400" dirty="0" smtClean="0"/>
              <a:t>Ozubení </a:t>
            </a:r>
            <a:r>
              <a:rPr lang="cs-CZ" sz="2400" dirty="0" err="1"/>
              <a:t>Gleason</a:t>
            </a:r>
            <a:r>
              <a:rPr lang="cs-CZ" sz="2400" dirty="0"/>
              <a:t> má zuby zakřiveny do kruhového oblouku, šířka zubů na vnějším průměru je větší než na průměru </a:t>
            </a:r>
            <a:r>
              <a:rPr lang="cs-CZ" sz="2400" dirty="0" smtClean="0"/>
              <a:t>vnitřním</a:t>
            </a:r>
          </a:p>
          <a:p>
            <a:pPr marL="457200" lvl="0" indent="-457200">
              <a:buAutoNum type="alphaLcParenR"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1274131"/>
            <a:ext cx="5904656" cy="523220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cs-CZ" sz="2800" dirty="0" smtClean="0"/>
              <a:t>Druhy ozubení </a:t>
            </a:r>
            <a:endParaRPr lang="cs-CZ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33127"/>
            <a:ext cx="3528392" cy="273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8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769968"/>
            <a:ext cx="8496944" cy="4356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b) </a:t>
            </a:r>
            <a:r>
              <a:rPr lang="cs-CZ" sz="2400" dirty="0"/>
              <a:t>Ozubení </a:t>
            </a:r>
            <a:r>
              <a:rPr lang="cs-CZ" sz="2400" dirty="0" err="1"/>
              <a:t>Klingelnberg</a:t>
            </a:r>
            <a:r>
              <a:rPr lang="cs-CZ" sz="2400" dirty="0"/>
              <a:t> má evolventní zakřivení zubů, šířka zubů je po celé jejich délce </a:t>
            </a:r>
            <a:r>
              <a:rPr lang="cs-CZ" sz="2400" dirty="0" smtClean="0"/>
              <a:t>stejná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904656" cy="523220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cs-CZ" sz="2800" dirty="0"/>
              <a:t>Druhy ozubení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52936"/>
            <a:ext cx="3744416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91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173</Words>
  <Application>Microsoft Office PowerPoint</Application>
  <PresentationFormat>Předvádění na obrazovce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SS-COPT_Kromeriz</dc:creator>
  <cp:lastModifiedBy>ambroz</cp:lastModifiedBy>
  <cp:revision>22</cp:revision>
  <dcterms:created xsi:type="dcterms:W3CDTF">2013-05-10T15:00:24Z</dcterms:created>
  <dcterms:modified xsi:type="dcterms:W3CDTF">2013-09-24T14:59:22Z</dcterms:modified>
</cp:coreProperties>
</file>