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8" r:id="rId5"/>
    <p:sldId id="258" r:id="rId6"/>
    <p:sldId id="259" r:id="rId7"/>
    <p:sldId id="260" r:id="rId8"/>
    <p:sldId id="261" r:id="rId9"/>
    <p:sldId id="264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VY_32_INOVACE_AUT2_03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Rozvodovka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8075240" cy="43204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dirty="0"/>
              <a:t>GSCHEIDLE, Rolf. </a:t>
            </a:r>
            <a:r>
              <a:rPr lang="cs-CZ" i="1" dirty="0"/>
              <a:t>Příručka pro automechanika</a:t>
            </a:r>
            <a:r>
              <a:rPr lang="cs-CZ" dirty="0"/>
              <a:t>. 3. </a:t>
            </a:r>
            <a:r>
              <a:rPr lang="cs-CZ" dirty="0" err="1"/>
              <a:t>přeprac</a:t>
            </a:r>
            <a:r>
              <a:rPr lang="cs-CZ" dirty="0"/>
              <a:t>. vyd. /. Překlad Iva </a:t>
            </a:r>
            <a:r>
              <a:rPr lang="cs-CZ" dirty="0" err="1"/>
              <a:t>Michňová</a:t>
            </a:r>
            <a:r>
              <a:rPr lang="cs-CZ" dirty="0"/>
              <a:t>, Zdeněk </a:t>
            </a:r>
            <a:r>
              <a:rPr lang="cs-CZ" dirty="0" err="1"/>
              <a:t>Michňa</a:t>
            </a:r>
            <a:r>
              <a:rPr lang="cs-CZ" dirty="0"/>
              <a:t>, Jiří Handlíř. Praha: Europa - Sobotáles, 2007, 685 s. ISBN 978-80-86706-17-7.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GSCHEIDLE, Rolf. </a:t>
            </a:r>
            <a:r>
              <a:rPr lang="cs-CZ" i="1" dirty="0"/>
              <a:t>Tabulky pro automechaniky: tabulky, vztahy, přehledy, normalizované postupy : matematika, vedení podniku, základní odborné znalosti, materiály, technické kreslení, odborné znalosti, elektrické vybavení, předpisy</a:t>
            </a:r>
            <a:r>
              <a:rPr lang="cs-CZ" dirty="0"/>
              <a:t>. Překlad Jiří Handlíř. Praha: Europa-Sobotáles, 2009, 496 s. ISBN 978-80-86706-21-4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PILÁRIK, Milan a Jiří PABST. </a:t>
            </a:r>
            <a:r>
              <a:rPr lang="cs-CZ" i="1" dirty="0"/>
              <a:t>Automobily</a:t>
            </a:r>
            <a:r>
              <a:rPr lang="cs-CZ" dirty="0"/>
              <a:t>. Vyd. 1. Praha: Informatorium, 2000, 3 sv. ISBN 80-86073-65-33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JAN, Zdeněk, Bronislav ŽDÁNSKÝ a </a:t>
            </a:r>
            <a:r>
              <a:rPr lang="cs-CZ" dirty="0" err="1"/>
              <a:t>Jinřich</a:t>
            </a:r>
            <a:r>
              <a:rPr lang="cs-CZ" dirty="0"/>
              <a:t> KUBÁT. </a:t>
            </a:r>
            <a:r>
              <a:rPr lang="cs-CZ" i="1" dirty="0"/>
              <a:t>Automobily: Převody</a:t>
            </a:r>
            <a:r>
              <a:rPr lang="cs-CZ" dirty="0"/>
              <a:t>. 1. vyd. Brno: </a:t>
            </a:r>
            <a:r>
              <a:rPr lang="cs-CZ" dirty="0" err="1"/>
              <a:t>Avid</a:t>
            </a:r>
            <a:r>
              <a:rPr lang="cs-CZ" dirty="0"/>
              <a:t>, 2008, 211 s. ISBN 978-80-87143-14-8.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8081"/>
            <a:ext cx="8064896" cy="435123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řenášet </a:t>
            </a:r>
            <a:r>
              <a:rPr lang="cs-CZ" dirty="0"/>
              <a:t>a zvětšit </a:t>
            </a:r>
            <a:r>
              <a:rPr lang="cs-CZ" dirty="0" smtClean="0"/>
              <a:t>točivý moment</a:t>
            </a:r>
            <a:endParaRPr lang="cs-CZ" dirty="0"/>
          </a:p>
          <a:p>
            <a:pPr lvl="0">
              <a:buFont typeface="Wingdings" pitchFamily="2" charset="2"/>
              <a:buChar char="§"/>
            </a:pPr>
            <a:r>
              <a:rPr lang="cs-CZ" dirty="0"/>
              <a:t>snížit otáčky hnacích </a:t>
            </a:r>
            <a:r>
              <a:rPr lang="cs-CZ" dirty="0" smtClean="0"/>
              <a:t>kol</a:t>
            </a:r>
            <a:endParaRPr lang="cs-CZ" dirty="0"/>
          </a:p>
          <a:p>
            <a:pPr lvl="0">
              <a:buFont typeface="Wingdings" pitchFamily="2" charset="2"/>
              <a:buChar char="§"/>
            </a:pPr>
            <a:r>
              <a:rPr lang="cs-CZ" dirty="0"/>
              <a:t>přenášet</a:t>
            </a:r>
            <a:r>
              <a:rPr lang="cs-CZ" dirty="0" smtClean="0"/>
              <a:t> točivý </a:t>
            </a:r>
            <a:r>
              <a:rPr lang="cs-CZ" dirty="0"/>
              <a:t>moment na </a:t>
            </a:r>
            <a:r>
              <a:rPr lang="cs-CZ" dirty="0" smtClean="0"/>
              <a:t>hnací kola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50195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Účel 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4752528" cy="232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132856"/>
            <a:ext cx="8496944" cy="4320480"/>
          </a:xfrm>
        </p:spPr>
        <p:txBody>
          <a:bodyPr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Symbol" pitchFamily="18" charset="2"/>
              <a:buAutoNum type="arabicPeriod"/>
              <a:defRPr/>
            </a:pPr>
            <a:r>
              <a:rPr lang="cs-CZ" dirty="0" smtClean="0"/>
              <a:t>Přenos a zvětšení točivého momentu – z převodovky musí zvětšit točivý moment tak, aby byl dostatečný pro všechny jízdní podmínky</a:t>
            </a:r>
          </a:p>
          <a:p>
            <a:pPr marL="514350" indent="-514350" fontAlgn="auto">
              <a:spcAft>
                <a:spcPts val="0"/>
              </a:spcAft>
              <a:buFont typeface="Symbol" pitchFamily="18" charset="2"/>
              <a:buAutoNum type="arabicPeriod"/>
              <a:defRPr/>
            </a:pPr>
            <a:r>
              <a:rPr lang="cs-CZ" dirty="0" smtClean="0"/>
              <a:t>Snížení otáček – je zajištěno pomocí stálého převodu a musí být dosaženo požadované rychlosti při daném točivém momentu</a:t>
            </a:r>
          </a:p>
          <a:p>
            <a:pPr marL="514350" indent="-514350" fontAlgn="auto">
              <a:spcAft>
                <a:spcPts val="0"/>
              </a:spcAft>
              <a:buFont typeface="Symbol" pitchFamily="18" charset="2"/>
              <a:buAutoNum type="arabicPeriod"/>
              <a:defRPr/>
            </a:pPr>
            <a:r>
              <a:rPr lang="cs-CZ" dirty="0" smtClean="0"/>
              <a:t>Rozvedení točivého momentu – u vozidel s motorem uloženým podélně se rozvedení točivého momentu uskutečňuje kuželovým stálým převodem. U vozidel s příčně uloženým motorem se používá stálý převod s čelnými ozubenými koly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Rozvodovka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3921299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cs-CZ" dirty="0" smtClean="0"/>
              <a:t>Rozvodovka </a:t>
            </a:r>
            <a:r>
              <a:rPr lang="cs-CZ" dirty="0"/>
              <a:t>s jednoduchým </a:t>
            </a:r>
            <a:r>
              <a:rPr lang="cs-CZ" dirty="0" smtClean="0"/>
              <a:t>převodem 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a) čelní soukolí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b) kuželové soukolí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c) šnekové soukolí</a:t>
            </a:r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dirty="0"/>
              <a:t>Rozvodovka s dvojnásobným převodem</a:t>
            </a:r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dirty="0"/>
              <a:t>Dvojstupňová rozvodovka</a:t>
            </a:r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Druhy rozvodovek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0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69967"/>
            <a:ext cx="8856984" cy="450859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400" dirty="0" smtClean="0"/>
              <a:t>a) čelní soukolí – pro zajištění tichého chodu se používá šikmé ozubení 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</a:t>
            </a:r>
            <a:endParaRPr lang="cs-CZ" dirty="0"/>
          </a:p>
          <a:p>
            <a:pPr marL="0" indent="0">
              <a:buFont typeface="Symbol" pitchFamily="18" charset="2"/>
              <a:buNone/>
            </a:pPr>
            <a:endParaRPr lang="cs-CZ" dirty="0"/>
          </a:p>
          <a:p>
            <a:pPr marL="0" indent="0">
              <a:buNone/>
            </a:pP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8064896" cy="523220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cs-CZ" sz="2800" dirty="0"/>
              <a:t>Rozvodovka s jednoduchým převodem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7"/>
            <a:ext cx="3312368" cy="38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5076056" y="2492896"/>
            <a:ext cx="3096344" cy="3785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	</a:t>
            </a:r>
            <a:endParaRPr lang="cs-CZ" sz="6400" dirty="0" smtClean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1 – hnací kolo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2 – hnané kolo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3 – hnací hřídel kola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4 – levé centrální kolo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5 – satelity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6 – satelit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7 – pravé centrální kolo</a:t>
            </a:r>
          </a:p>
          <a:p>
            <a:pPr marL="0" indent="0">
              <a:buFont typeface="Arial" pitchFamily="34" charset="0"/>
              <a:buNone/>
            </a:pPr>
            <a:r>
              <a:rPr lang="cs-CZ" sz="2900" dirty="0" smtClean="0"/>
              <a:t> </a:t>
            </a:r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060848"/>
            <a:ext cx="8219256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b) Kuželové soukolí – průměr talířového kola je omezen světlou výškou automobilu 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246747"/>
            <a:ext cx="6480720" cy="523220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cs-CZ" sz="2800" dirty="0"/>
              <a:t>Rozvodovka s jednoduchým převodem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1" y="3140968"/>
            <a:ext cx="3653531" cy="345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4644008" y="3645024"/>
            <a:ext cx="3024336" cy="2633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	</a:t>
            </a:r>
            <a:endParaRPr lang="cs-CZ" sz="6400" dirty="0" smtClean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1 – pastorek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2 – talířové kolo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</a:t>
            </a:r>
            <a:endParaRPr lang="cs-CZ" sz="2900" dirty="0" smtClean="0"/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c) Šnekové soukolí – je charakteristické tichým chodem, ale velmi malou účinností a proto se nepoužívá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7488832" cy="523220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cs-CZ" sz="2800" dirty="0"/>
              <a:t>Rozvodovka s jednoduchým převodem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34563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4644008" y="3645024"/>
            <a:ext cx="3024336" cy="2633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	</a:t>
            </a:r>
            <a:endParaRPr lang="cs-CZ" sz="6400" dirty="0" smtClean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1 – šnek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2 – šnekové kolo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</a:t>
            </a:r>
            <a:endParaRPr lang="cs-CZ" sz="2900" dirty="0" smtClean="0"/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2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988840"/>
            <a:ext cx="7848872" cy="4032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Převodový poměr je rozdělen na </a:t>
            </a:r>
            <a:r>
              <a:rPr lang="cs-CZ" sz="2400" dirty="0" smtClean="0"/>
              <a:t>kuželové a čelní soukolí. 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274131"/>
            <a:ext cx="5904656" cy="523220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cs-CZ" sz="2800" dirty="0"/>
              <a:t>Rozvodovka s </a:t>
            </a:r>
            <a:r>
              <a:rPr lang="cs-CZ" sz="2800" dirty="0" smtClean="0"/>
              <a:t>dvojnásobným </a:t>
            </a:r>
            <a:r>
              <a:rPr lang="cs-CZ" sz="2800" dirty="0"/>
              <a:t>převodem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9"/>
            <a:ext cx="3797808" cy="386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5076056" y="2492896"/>
            <a:ext cx="3672408" cy="3785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	</a:t>
            </a:r>
            <a:endParaRPr lang="cs-CZ" sz="6400" dirty="0" smtClean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1 – pastorek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2 – talířové kolo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3 – redukční převod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4 – satelit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</a:t>
            </a:r>
            <a:endParaRPr lang="cs-CZ" sz="2900" dirty="0" smtClean="0"/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69968"/>
            <a:ext cx="8496944" cy="4356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Další převod je umístěný v zadní nápravě a používá se u nákladních automobilů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904656" cy="523220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Dvojstupňová rozvodovka</a:t>
            </a:r>
            <a:endParaRPr lang="cs-CZ" sz="2800" dirty="0">
              <a:latin typeface="+mj-lt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74" y="2564904"/>
            <a:ext cx="429412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4932040" y="2708920"/>
            <a:ext cx="3888432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	</a:t>
            </a:r>
            <a:endParaRPr lang="cs-CZ" sz="6400" dirty="0" smtClean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1 – pastorek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2 – redukční převod s větším PP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3 – hnací hřídel kola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4 – redukční převod s menším PP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5 – zubová spojka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6 – příruba</a:t>
            </a:r>
          </a:p>
          <a:p>
            <a:pPr marL="0" indent="0">
              <a:buFont typeface="Arial" pitchFamily="34" charset="0"/>
              <a:buNone/>
            </a:pPr>
            <a:r>
              <a:rPr lang="cs-CZ" sz="2900" dirty="0" smtClean="0"/>
              <a:t> </a:t>
            </a:r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9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178</Words>
  <Application>Microsoft Office PowerPoint</Application>
  <PresentationFormat>Předvádění na obrazovce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17</cp:revision>
  <dcterms:created xsi:type="dcterms:W3CDTF">2013-05-10T15:00:24Z</dcterms:created>
  <dcterms:modified xsi:type="dcterms:W3CDTF">2013-09-24T14:58:27Z</dcterms:modified>
</cp:coreProperties>
</file>