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61" r:id="rId6"/>
    <p:sldId id="264" r:id="rId7"/>
    <p:sldId id="269" r:id="rId8"/>
    <p:sldId id="270" r:id="rId9"/>
    <p:sldId id="271" r:id="rId10"/>
    <p:sldId id="274" r:id="rId11"/>
    <p:sldId id="272" r:id="rId12"/>
    <p:sldId id="275" r:id="rId13"/>
    <p:sldId id="276" r:id="rId14"/>
    <p:sldId id="277" r:id="rId15"/>
    <p:sldId id="273" r:id="rId16"/>
    <p:sldId id="26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72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VY_32_INOVACE_AUT1_20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Tlakové mazání čtyřdobých motorů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c) Redukční ventil </a:t>
            </a:r>
            <a:r>
              <a:rPr lang="cs-CZ" dirty="0" smtClean="0"/>
              <a:t>– je zapojen za olejovým čerpadlem a zabraňuje příliš vysokému tlaku. Pokud tlak překročí povolenou hodnotu je část oleje od ventilu odváděna do olejové vany. Příliš vysoký tlak může být příčinou poškození těsnění, olejového vedení aj. částí.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d) Čistič oleje </a:t>
            </a:r>
            <a:r>
              <a:rPr lang="cs-CZ" dirty="0" smtClean="0"/>
              <a:t>– zamezuje předčasnému zhoršování kvality oleje pevnými látkami. Podle umístění a toku oleje se rozdělují:</a:t>
            </a:r>
          </a:p>
          <a:p>
            <a:pPr algn="just">
              <a:buFontTx/>
              <a:buChar char="-"/>
            </a:pPr>
            <a:r>
              <a:rPr lang="cs-CZ" dirty="0" err="1" smtClean="0"/>
              <a:t>plnoprůtokový</a:t>
            </a:r>
            <a:r>
              <a:rPr lang="cs-CZ" dirty="0" smtClean="0"/>
              <a:t> čistič</a:t>
            </a:r>
          </a:p>
          <a:p>
            <a:pPr marL="0" indent="0" algn="just">
              <a:buNone/>
            </a:pPr>
            <a:r>
              <a:rPr lang="cs-CZ" dirty="0" smtClean="0"/>
              <a:t>k mazacím místům se nedostane žádný nevyčištěný olej. Pro zajištění dostatečného průtoku nesmí být příliš vysoký průtokový odpor čističe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2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544616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Pokud dojde k ucpání čističe je olej na mazací místa dopraven přepouštěcím vedením bez předchozího vyčištění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356992"/>
            <a:ext cx="52565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3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Aby se zabránilo vyprázdnění čističe u zastaveného motoru jsou jeho součástí zpětné ventily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24" y="3429000"/>
            <a:ext cx="56886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9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obtokový čistič</a:t>
            </a:r>
          </a:p>
          <a:p>
            <a:pPr marL="0" indent="0" algn="just">
              <a:buNone/>
            </a:pPr>
            <a:r>
              <a:rPr lang="cs-CZ" dirty="0" smtClean="0"/>
              <a:t>přes čistič prochází pouze část oleje asi 10%, proto se k mazacím místům může dostat pouze olej částečně vyčištěný.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45365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8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6085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800" dirty="0"/>
              <a:t> JAN, Zdeněk, Bronislav ŽDÁNSKÝ a Jiří ČUMPERA. </a:t>
            </a:r>
            <a:r>
              <a:rPr lang="cs-CZ" sz="2800" i="1" dirty="0"/>
              <a:t>Automobily </a:t>
            </a:r>
            <a:r>
              <a:rPr lang="cs-CZ" sz="2800" i="1" dirty="0" smtClean="0"/>
              <a:t>3: Motory</a:t>
            </a:r>
            <a:r>
              <a:rPr lang="cs-CZ" sz="2800" dirty="0" smtClean="0"/>
              <a:t>. </a:t>
            </a:r>
            <a:r>
              <a:rPr lang="cs-CZ" sz="2800" dirty="0"/>
              <a:t>Brno: </a:t>
            </a:r>
            <a:r>
              <a:rPr lang="cs-CZ" sz="2800" dirty="0" err="1"/>
              <a:t>Avid</a:t>
            </a:r>
            <a:r>
              <a:rPr lang="cs-CZ" sz="2800" dirty="0"/>
              <a:t>, 2007. ISBN </a:t>
            </a:r>
            <a:r>
              <a:rPr lang="cs-CZ" sz="2800" dirty="0" smtClean="0"/>
              <a:t>978-80-903671-7-3.</a:t>
            </a:r>
            <a:endParaRPr lang="cs-CZ" sz="2800" dirty="0"/>
          </a:p>
          <a:p>
            <a:pPr marL="0" indent="0" algn="just">
              <a:buNone/>
            </a:pPr>
            <a:r>
              <a:rPr lang="cs-CZ" sz="2800" dirty="0"/>
              <a:t>GSCHEIDLE, Rolf. </a:t>
            </a:r>
            <a:r>
              <a:rPr lang="cs-CZ" sz="2800" i="1" dirty="0"/>
              <a:t>Příručka pro automechanika</a:t>
            </a:r>
            <a:r>
              <a:rPr lang="cs-CZ" sz="2800" dirty="0"/>
              <a:t>. 3. </a:t>
            </a:r>
            <a:r>
              <a:rPr lang="cs-CZ" sz="2800" dirty="0" err="1"/>
              <a:t>přeprac</a:t>
            </a:r>
            <a:r>
              <a:rPr lang="cs-CZ" sz="2800" dirty="0"/>
              <a:t>. vyd. /. Překlad Iva </a:t>
            </a:r>
            <a:r>
              <a:rPr lang="cs-CZ" sz="2800" dirty="0" err="1"/>
              <a:t>Michňová</a:t>
            </a:r>
            <a:r>
              <a:rPr lang="cs-CZ" sz="2800" dirty="0"/>
              <a:t>, Zdeněk </a:t>
            </a:r>
            <a:r>
              <a:rPr lang="cs-CZ" sz="2800" dirty="0" err="1"/>
              <a:t>Michňa</a:t>
            </a:r>
            <a:r>
              <a:rPr lang="cs-CZ" sz="2800" dirty="0"/>
              <a:t>, Jiří Handlíř. Praha: Europa - Sobotáles, 2007, 685 s. </a:t>
            </a:r>
            <a:r>
              <a:rPr lang="cs-CZ" sz="2800"/>
              <a:t>ISBN 978-80-86706-17-7</a:t>
            </a:r>
            <a:r>
              <a:rPr lang="cs-CZ" sz="2800" smtClean="0"/>
              <a:t>.</a:t>
            </a:r>
          </a:p>
          <a:p>
            <a:pPr marL="0" indent="0" algn="just">
              <a:buNone/>
            </a:pPr>
            <a:r>
              <a:rPr lang="cs-CZ" sz="2800" smtClean="0"/>
              <a:t>GSCHEIDLE</a:t>
            </a:r>
            <a:r>
              <a:rPr lang="cs-CZ" sz="2800" dirty="0"/>
              <a:t>, Rolf. </a:t>
            </a:r>
            <a:r>
              <a:rPr lang="cs-CZ" sz="2800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sz="2800" dirty="0"/>
              <a:t>. Překlad Jiří Handlíř. Praha: Europa-Sobotáles, 2009, 496 s. ISBN 978-80-86706-21-4.</a:t>
            </a:r>
          </a:p>
          <a:p>
            <a:pPr marL="0" indent="0" algn="just">
              <a:buFont typeface="Symbol" pitchFamily="18" charset="2"/>
              <a:buNone/>
            </a:pPr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8081"/>
            <a:ext cx="8280920" cy="4783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Čerpadlo nasává olej přes sítový čistič z olejové vany a vytláčí jej vedením a mazacími kanály k jednotlivým mazacím místům motoru. Z mazacích míst odkapává olej a odtéká zpět do olejové vany. Množství oleje ve vaně se kontroluje olejovou měrkou, případně elektrický snímač zobrazuje</a:t>
            </a:r>
            <a:r>
              <a:rPr lang="cs-CZ" dirty="0"/>
              <a:t> výšku hladiny a </a:t>
            </a:r>
            <a:r>
              <a:rPr lang="cs-CZ" dirty="0" smtClean="0"/>
              <a:t>kvalitu oleje řidiči na přístrojové desce.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4664" y="1250195"/>
            <a:ext cx="6049543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1. Tlakové oběžné mazání</a:t>
            </a:r>
            <a:endParaRPr lang="cs-CZ" sz="40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1700808"/>
            <a:ext cx="806489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48245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53012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4000" b="1" dirty="0" smtClean="0"/>
              <a:t>2. Mazání se suchou skříní </a:t>
            </a:r>
            <a:endParaRPr lang="cs-CZ" b="1" dirty="0" smtClean="0"/>
          </a:p>
          <a:p>
            <a:pPr marL="0" indent="0" algn="just">
              <a:buNone/>
            </a:pPr>
            <a:r>
              <a:rPr lang="cs-CZ" dirty="0" smtClean="0"/>
              <a:t>Olej se vrací do jímky oleje ve spodním víku motoru a je odsávacím čerpadlem dopravován do zvláštní olejové nádrže. Odsud je olej olejovým čerpadlem dopravován přes čistič, případně i chladič k mazacím místům. Výhodou tohoto konstrukčního provedení je: -   snížení výšky motoru, </a:t>
            </a:r>
          </a:p>
          <a:p>
            <a:pPr algn="just">
              <a:buFontTx/>
              <a:buChar char="-"/>
            </a:pPr>
            <a:r>
              <a:rPr lang="cs-CZ" dirty="0" smtClean="0"/>
              <a:t>zaručené mazání motoru při náklonu vozidla, </a:t>
            </a:r>
          </a:p>
          <a:p>
            <a:pPr algn="just">
              <a:buFontTx/>
              <a:buChar char="-"/>
            </a:pPr>
            <a:r>
              <a:rPr lang="cs-CZ" dirty="0" smtClean="0"/>
              <a:t>lepší chlazení oleje oddělením nádrže od motoru.</a:t>
            </a:r>
          </a:p>
          <a:p>
            <a:pPr marL="0" indent="0" algn="just">
              <a:buNone/>
            </a:pPr>
            <a:endParaRPr lang="cs-CZ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1845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4000" b="1" dirty="0" smtClean="0"/>
              <a:t>3. Hlavní části</a:t>
            </a:r>
          </a:p>
          <a:p>
            <a:pPr marL="514350" indent="-514350" algn="just">
              <a:buAutoNum type="alphaLcParenR"/>
            </a:pPr>
            <a:r>
              <a:rPr lang="cs-CZ" b="1" dirty="0" smtClean="0"/>
              <a:t>Olejová čerpadla</a:t>
            </a:r>
            <a:r>
              <a:rPr lang="cs-CZ" dirty="0" smtClean="0"/>
              <a:t> – musí zajistit při velkém čerpaném množství i dostatečný tlak. Používají se: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 smtClean="0"/>
              <a:t>zubové čerpadlo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41764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1" y="1772816"/>
            <a:ext cx="8262405" cy="442535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zubové srpkové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42484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539551" y="1844824"/>
            <a:ext cx="8262405" cy="460851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rotační olejové čerpadlo (trochoidní)</a:t>
            </a:r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2863"/>
            <a:ext cx="4824536" cy="250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b) Tlakoměr oleje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slouží ke kontrole tlaku oleje a je umístěn mezi čerpadlem a ložisky. Kontrolka oleje při provozu zhasne a ukazuje řidiči, že v systému je dostatečný tlak.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42674"/>
            <a:ext cx="49685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462</Words>
  <Application>Microsoft Office PowerPoint</Application>
  <PresentationFormat>Předvádění na obrazovce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99</cp:revision>
  <dcterms:created xsi:type="dcterms:W3CDTF">2013-05-10T15:00:24Z</dcterms:created>
  <dcterms:modified xsi:type="dcterms:W3CDTF">2013-09-23T19:17:43Z</dcterms:modified>
</cp:coreProperties>
</file>