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3" r:id="rId5"/>
    <p:sldId id="261" r:id="rId6"/>
    <p:sldId id="264" r:id="rId7"/>
    <p:sldId id="269" r:id="rId8"/>
    <p:sldId id="270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57" d="100"/>
          <a:sy n="57" d="100"/>
        </p:scale>
        <p:origin x="-72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52285" cy="38164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2167291" y="2406733"/>
            <a:ext cx="6956550" cy="28944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373216"/>
            <a:ext cx="5760640" cy="138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1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01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98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-14776" y="476672"/>
            <a:ext cx="9152285" cy="81947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5393093" y="256872"/>
            <a:ext cx="3643403" cy="15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5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2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52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7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7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30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30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084168" y="188640"/>
            <a:ext cx="270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>
                <a:solidFill>
                  <a:schemeClr val="bg1"/>
                </a:solidFill>
              </a:rPr>
              <a:t>VY_32_INOVACE_AUT1_19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464" y="1345945"/>
            <a:ext cx="6787773" cy="971550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Mazání spalovacích motorů</a:t>
            </a:r>
            <a:endParaRPr lang="cs-CZ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59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58081"/>
            <a:ext cx="8280920" cy="4783287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cs-CZ" dirty="0" smtClean="0"/>
              <a:t>zmenšit třecí ztráty a opotřebení pohybujících se částí motoru</a:t>
            </a:r>
          </a:p>
          <a:p>
            <a:pPr algn="just">
              <a:buFontTx/>
              <a:buChar char="-"/>
            </a:pPr>
            <a:r>
              <a:rPr lang="cs-CZ" dirty="0" smtClean="0"/>
              <a:t>odvést část tepla z motoru</a:t>
            </a:r>
          </a:p>
          <a:p>
            <a:pPr algn="just">
              <a:buFontTx/>
              <a:buChar char="-"/>
            </a:pPr>
            <a:r>
              <a:rPr lang="cs-CZ" dirty="0" smtClean="0"/>
              <a:t>zlepšit těsnění jednotlivých součástí motoru, především pístu ve válci</a:t>
            </a:r>
          </a:p>
          <a:p>
            <a:pPr algn="just">
              <a:buFontTx/>
              <a:buChar char="-"/>
            </a:pPr>
            <a:r>
              <a:rPr lang="cs-CZ" dirty="0" smtClean="0"/>
              <a:t>odvádět nečistoty z motoru a mazací soustavy</a:t>
            </a:r>
          </a:p>
          <a:p>
            <a:pPr algn="just">
              <a:buFontTx/>
              <a:buChar char="-"/>
            </a:pPr>
            <a:r>
              <a:rPr lang="cs-CZ" dirty="0" smtClean="0"/>
              <a:t>konzervovat vnitřek motoru a tím zamezit korozi</a:t>
            </a:r>
          </a:p>
          <a:p>
            <a:pPr algn="just">
              <a:buFontTx/>
              <a:buChar char="-"/>
            </a:pPr>
            <a:r>
              <a:rPr lang="cs-CZ" dirty="0" smtClean="0"/>
              <a:t>snížit hlučnost motoru</a:t>
            </a:r>
          </a:p>
          <a:p>
            <a:pPr marL="0" indent="0" algn="just"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94665" y="1250195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1. Účel</a:t>
            </a:r>
            <a:endParaRPr lang="cs-CZ" sz="4000" b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04864"/>
            <a:ext cx="8075240" cy="3921299"/>
          </a:xfrm>
        </p:spPr>
        <p:txBody>
          <a:bodyPr/>
          <a:lstStyle/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700808"/>
            <a:ext cx="8064896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 smtClean="0"/>
              <a:t>2. Druhy tření</a:t>
            </a:r>
          </a:p>
          <a:p>
            <a:pPr marL="0" indent="0" algn="just">
              <a:buNone/>
            </a:pPr>
            <a:r>
              <a:rPr lang="cs-CZ" dirty="0" smtClean="0"/>
              <a:t>Při posuvu dvou těles po sobě vzniká tření, které podle způsobu mazání rozdělujeme:</a:t>
            </a:r>
          </a:p>
          <a:p>
            <a:pPr marL="514350" indent="-514350" algn="just">
              <a:buAutoNum type="alphaLcParenR"/>
            </a:pPr>
            <a:r>
              <a:rPr lang="cs-CZ" b="1" dirty="0" smtClean="0"/>
              <a:t>suché tření </a:t>
            </a:r>
            <a:r>
              <a:rPr lang="cs-CZ" dirty="0" smtClean="0"/>
              <a:t>–  po sobě klouzající povrchy se dotýkají přímo bez dělícího filmu mazací látky.</a:t>
            </a:r>
          </a:p>
          <a:p>
            <a:pPr marL="0" indent="0" algn="just">
              <a:buNone/>
            </a:pPr>
            <a:endParaRPr lang="cs-CZ" b="1" dirty="0" smtClean="0"/>
          </a:p>
          <a:p>
            <a:pPr marL="0" indent="0">
              <a:buFont typeface="Arial" pitchFamily="34" charset="0"/>
              <a:buNone/>
            </a:pPr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221" y="4581128"/>
            <a:ext cx="3304059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300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8245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b) polosuché tření </a:t>
            </a:r>
            <a:r>
              <a:rPr lang="cs-CZ" dirty="0" smtClean="0"/>
              <a:t>– po sobě klouzající povrchy se dotýkají částečně, protože jsou filmem mazací látky odděleny nedokonale.</a:t>
            </a:r>
            <a:endParaRPr lang="cs-CZ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697287"/>
            <a:ext cx="3240360" cy="1675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0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c) kapalinové tření</a:t>
            </a:r>
            <a:r>
              <a:rPr lang="cs-CZ" dirty="0" smtClean="0"/>
              <a:t> – po sobě klouzající povrchy se nedotýkají, protože jsou dokonale odděleny filmem mazací látky. Na třecích plochách nedochází k opotřebení. Tření probíhá po mazivu. Pod otáčejícím se hřídelem vzniká klín, který se snaží hřídel nazvednout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 algn="just">
              <a:buNone/>
            </a:pPr>
            <a:endParaRPr lang="cs-CZ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84839"/>
            <a:ext cx="324036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21088"/>
            <a:ext cx="3672408" cy="2335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8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484784"/>
            <a:ext cx="8075240" cy="46413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4000" b="1" dirty="0" smtClean="0"/>
              <a:t>3. Namáhání motorového oleje</a:t>
            </a:r>
          </a:p>
          <a:p>
            <a:pPr marL="0" indent="0" algn="just">
              <a:buNone/>
            </a:pPr>
            <a:r>
              <a:rPr lang="cs-CZ" b="1" dirty="0" smtClean="0"/>
              <a:t>a) tepelné namáhání</a:t>
            </a:r>
            <a:r>
              <a:rPr lang="cs-CZ" dirty="0" smtClean="0"/>
              <a:t> – olej je vystaven vysokým teplotám, které způsobují stárnutí oleje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218202"/>
            <a:ext cx="363542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69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1" y="1772816"/>
            <a:ext cx="8262405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b) chemické namáhání </a:t>
            </a:r>
            <a:r>
              <a:rPr lang="cs-CZ" dirty="0" smtClean="0"/>
              <a:t>– mezi pístem a válcem pronikají do klikové skříně plyny, které způsobují oxidaci oleje (stárnutí) oleje.</a:t>
            </a:r>
          </a:p>
          <a:p>
            <a:pPr algn="just">
              <a:buFontTx/>
              <a:buChar char="-"/>
            </a:pPr>
            <a:r>
              <a:rPr lang="cs-CZ" dirty="0" smtClean="0"/>
              <a:t>olej je znečišťován karbonovými částicemi u vznětových motorů sazemi</a:t>
            </a:r>
          </a:p>
          <a:p>
            <a:pPr algn="just">
              <a:buFontTx/>
              <a:buChar char="-"/>
            </a:pPr>
            <a:r>
              <a:rPr lang="cs-CZ" dirty="0" smtClean="0"/>
              <a:t>benzín zřeďuje mazací film na stěně válce</a:t>
            </a:r>
          </a:p>
          <a:p>
            <a:pPr algn="just">
              <a:buFontTx/>
              <a:buChar char="-"/>
            </a:pPr>
            <a:r>
              <a:rPr lang="cs-CZ" dirty="0" smtClean="0"/>
              <a:t>kondenzující voda zhoršuje oběh oleje (emulze)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030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1"/>
          <p:cNvSpPr>
            <a:spLocks noGrp="1"/>
          </p:cNvSpPr>
          <p:nvPr>
            <p:ph idx="1"/>
          </p:nvPr>
        </p:nvSpPr>
        <p:spPr>
          <a:xfrm>
            <a:off x="539551" y="1844824"/>
            <a:ext cx="8262405" cy="46085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1" dirty="0" smtClean="0"/>
              <a:t>c) mechanické namáhání </a:t>
            </a:r>
            <a:r>
              <a:rPr lang="cs-CZ" dirty="0" smtClean="0"/>
              <a:t>– způsobují nečistoty prachu  a kovové částice</a:t>
            </a:r>
          </a:p>
          <a:p>
            <a:pPr algn="just">
              <a:buFontTx/>
              <a:buChar char="-"/>
            </a:pPr>
            <a:r>
              <a:rPr lang="cs-CZ" dirty="0" smtClean="0"/>
              <a:t>mechanické nečistoty lze z oleje odstranit použitím vhodných čističů</a:t>
            </a:r>
          </a:p>
          <a:p>
            <a:pPr marL="0" indent="0" algn="just">
              <a:buNone/>
            </a:pPr>
            <a:r>
              <a:rPr lang="cs-CZ" b="1" dirty="0" smtClean="0"/>
              <a:t>d) výměny oleje </a:t>
            </a:r>
            <a:r>
              <a:rPr lang="cs-CZ" dirty="0" smtClean="0"/>
              <a:t>– vlivem namáhání je z hlediska životnosti motoru nutné provádět ve stanovených lhůtách výměny oleje. Výměnné lhůty stanovuje výrobce podle počtu ujetých km a podle doby činnosti motoru.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949556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132856"/>
            <a:ext cx="8219256" cy="46085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2800" dirty="0"/>
              <a:t> JAN, Zdeněk, Bronislav ŽDÁNSKÝ a Jiří ČUMPERA. </a:t>
            </a:r>
            <a:r>
              <a:rPr lang="cs-CZ" sz="2800" i="1" dirty="0"/>
              <a:t>Automobily </a:t>
            </a:r>
            <a:r>
              <a:rPr lang="cs-CZ" sz="2800" i="1" dirty="0" smtClean="0"/>
              <a:t>3: Motory</a:t>
            </a:r>
            <a:r>
              <a:rPr lang="cs-CZ" sz="2800" dirty="0" smtClean="0"/>
              <a:t>. </a:t>
            </a:r>
            <a:r>
              <a:rPr lang="cs-CZ" sz="2800" dirty="0"/>
              <a:t>Brno: </a:t>
            </a:r>
            <a:r>
              <a:rPr lang="cs-CZ" sz="2800" dirty="0" err="1"/>
              <a:t>Avid</a:t>
            </a:r>
            <a:r>
              <a:rPr lang="cs-CZ" sz="2800" dirty="0"/>
              <a:t>, 2007. ISBN </a:t>
            </a:r>
            <a:r>
              <a:rPr lang="cs-CZ" sz="2800" dirty="0" smtClean="0"/>
              <a:t>978-80-903671-7-3.</a:t>
            </a:r>
            <a:endParaRPr lang="cs-CZ" sz="2800" dirty="0"/>
          </a:p>
          <a:p>
            <a:pPr marL="0" indent="0" algn="just">
              <a:buNone/>
            </a:pPr>
            <a:r>
              <a:rPr lang="cs-CZ" sz="2800" dirty="0"/>
              <a:t>GSCHEIDLE, Rolf. </a:t>
            </a:r>
            <a:r>
              <a:rPr lang="cs-CZ" sz="2800" i="1" dirty="0"/>
              <a:t>Příručka pro automechanika</a:t>
            </a:r>
            <a:r>
              <a:rPr lang="cs-CZ" sz="2800" dirty="0"/>
              <a:t>. 3. </a:t>
            </a:r>
            <a:r>
              <a:rPr lang="cs-CZ" sz="2800" dirty="0" err="1"/>
              <a:t>přeprac</a:t>
            </a:r>
            <a:r>
              <a:rPr lang="cs-CZ" sz="2800" dirty="0"/>
              <a:t>. vyd. /. Překlad Iva </a:t>
            </a:r>
            <a:r>
              <a:rPr lang="cs-CZ" sz="2800" dirty="0" err="1"/>
              <a:t>Michňová</a:t>
            </a:r>
            <a:r>
              <a:rPr lang="cs-CZ" sz="2800" dirty="0"/>
              <a:t>, Zdeněk </a:t>
            </a:r>
            <a:r>
              <a:rPr lang="cs-CZ" sz="2800" dirty="0" err="1"/>
              <a:t>Michňa</a:t>
            </a:r>
            <a:r>
              <a:rPr lang="cs-CZ" sz="2800" dirty="0"/>
              <a:t>, Jiří Handlíř. Praha: Europa - Sobotáles, 2007, 685 s. </a:t>
            </a:r>
            <a:r>
              <a:rPr lang="cs-CZ" sz="2800"/>
              <a:t>ISBN 978-80-86706-17-7</a:t>
            </a:r>
            <a:r>
              <a:rPr lang="cs-CZ" sz="2800" smtClean="0"/>
              <a:t>.</a:t>
            </a:r>
          </a:p>
          <a:p>
            <a:pPr marL="0" indent="0" algn="just">
              <a:buNone/>
            </a:pPr>
            <a:r>
              <a:rPr lang="cs-CZ" sz="2800" smtClean="0"/>
              <a:t>GSCHEIDLE</a:t>
            </a:r>
            <a:r>
              <a:rPr lang="cs-CZ" sz="2800" dirty="0"/>
              <a:t>, Rolf. </a:t>
            </a:r>
            <a:r>
              <a:rPr lang="cs-CZ" sz="2800" i="1" dirty="0"/>
              <a:t>Tabulky pro automechaniky: tabulky, vztahy, přehledy, normalizované postupy : matematika, vedení podniku, základní odborné znalosti, materiály, technické kreslení, odborné znalosti, elektrické vybavení, předpisy</a:t>
            </a:r>
            <a:r>
              <a:rPr lang="cs-CZ" sz="2800" dirty="0"/>
              <a:t>. Překlad Jiří Handlíř. Praha: Europa-Sobotáles, 2009, 496 s. ISBN 978-80-86706-21-4.</a:t>
            </a:r>
          </a:p>
          <a:p>
            <a:pPr marL="0" indent="0" algn="just">
              <a:buFont typeface="Symbol" pitchFamily="18" charset="2"/>
              <a:buNone/>
            </a:pPr>
            <a:endParaRPr lang="cs-CZ" sz="3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246747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/>
              <a:t>Použitá literatura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391</Words>
  <Application>Microsoft Office PowerPoint</Application>
  <PresentationFormat>Předvádění na obrazovce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SS-COPT_Kromeriz</dc:creator>
  <cp:lastModifiedBy>ambroz</cp:lastModifiedBy>
  <cp:revision>90</cp:revision>
  <dcterms:created xsi:type="dcterms:W3CDTF">2013-05-10T15:00:24Z</dcterms:created>
  <dcterms:modified xsi:type="dcterms:W3CDTF">2013-09-23T19:16:50Z</dcterms:modified>
</cp:coreProperties>
</file>