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61" r:id="rId6"/>
    <p:sldId id="264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72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VY_32_INOVACE_AUT1_17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Rámy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f) Rám příhradový </a:t>
            </a:r>
            <a:r>
              <a:rPr lang="cs-CZ" dirty="0" smtClean="0"/>
              <a:t>– spodní a horní díl příhradového rámu tvoří samonosnou karoserii autobusu. Konstrukce je tvořena dutými ocelovými a hliníkovými profily.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717032"/>
            <a:ext cx="45365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5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g) Rám obvodový  (perimetrický) </a:t>
            </a:r>
            <a:r>
              <a:rPr lang="cs-CZ" dirty="0" smtClean="0"/>
              <a:t>– podélníky jsou ve střední části rozšířeny až na šířku karoserie, v místě náprav se zužují.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50405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2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/>
              <a:t>5. Druhy motocyklových rámů</a:t>
            </a:r>
          </a:p>
          <a:p>
            <a:pPr marL="0" indent="0" algn="just">
              <a:buNone/>
            </a:pPr>
            <a:r>
              <a:rPr lang="cs-CZ" b="1" dirty="0" smtClean="0"/>
              <a:t>a) Rám otevřený </a:t>
            </a:r>
            <a:r>
              <a:rPr lang="cs-CZ" dirty="0" smtClean="0"/>
              <a:t>– spodní nosník otevřeného rámu je spojen pouze s horním nosníkem, motor doplňuje a uzavírá konstrukci rámu.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38884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08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b) Rám uzavřený</a:t>
            </a:r>
            <a:r>
              <a:rPr lang="cs-CZ" dirty="0" smtClean="0"/>
              <a:t> – rám je sestaven z trubek a plechových výlisků, které spojují hlavu řízení a zadní vidlici. Spodní nosník před motorem a horní nosník nad motorem tvoří uzavřenou konstrukci.</a:t>
            </a:r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3528392" cy="282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13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6085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800" dirty="0"/>
              <a:t> JAN, Zdeněk, Bronislav ŽDÁNSKÝ a Jiří ČUMPERA. </a:t>
            </a:r>
            <a:r>
              <a:rPr lang="cs-CZ" sz="2800" i="1" dirty="0"/>
              <a:t>Automobily 1: Podvozky</a:t>
            </a:r>
            <a:r>
              <a:rPr lang="cs-CZ" sz="2800" dirty="0"/>
              <a:t>. Brno: </a:t>
            </a:r>
            <a:r>
              <a:rPr lang="cs-CZ" sz="2800" dirty="0" err="1"/>
              <a:t>Avid</a:t>
            </a:r>
            <a:r>
              <a:rPr lang="cs-CZ" sz="2800" dirty="0"/>
              <a:t>, 2007. ISBN 978-80-87143-03-2.</a:t>
            </a:r>
          </a:p>
          <a:p>
            <a:pPr marL="0" indent="0" algn="just">
              <a:buNone/>
            </a:pPr>
            <a:r>
              <a:rPr lang="cs-CZ" sz="2800" dirty="0"/>
              <a:t>PILÁRIK, Milan a Jiří PABST. </a:t>
            </a:r>
            <a:r>
              <a:rPr lang="cs-CZ" sz="2800" i="1" dirty="0"/>
              <a:t>Automobily</a:t>
            </a:r>
            <a:r>
              <a:rPr lang="cs-CZ" sz="2800" dirty="0"/>
              <a:t>. Vyd. 1. Praha: Informatorium, 2000, 3 sv. ISBN </a:t>
            </a:r>
            <a:r>
              <a:rPr lang="cs-CZ" sz="2800"/>
              <a:t>80-86073-65-33</a:t>
            </a:r>
            <a:r>
              <a:rPr lang="cs-CZ" sz="2800" smtClean="0"/>
              <a:t>.</a:t>
            </a:r>
            <a:endParaRPr lang="cs-CZ" sz="2800" dirty="0"/>
          </a:p>
          <a:p>
            <a:pPr marL="0" indent="0" algn="just">
              <a:buNone/>
            </a:pPr>
            <a:r>
              <a:rPr lang="cs-CZ" sz="2800" dirty="0"/>
              <a:t>GSCHEIDLE, Rolf. </a:t>
            </a:r>
            <a:r>
              <a:rPr lang="cs-CZ" sz="2800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sz="2800" dirty="0"/>
              <a:t>. Překlad Jiří Handlíř. Praha: Europa-Sobotáles, 2009, 496 s. ISBN 978-80-86706-21-4.</a:t>
            </a:r>
          </a:p>
          <a:p>
            <a:pPr marL="0" indent="0" algn="just">
              <a:buFont typeface="Symbol" pitchFamily="18" charset="2"/>
              <a:buNone/>
            </a:pPr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8081"/>
            <a:ext cx="8064896" cy="478328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dirty="0" smtClean="0"/>
              <a:t>spojovat mezi sebou nápravy</a:t>
            </a:r>
          </a:p>
          <a:p>
            <a:pPr algn="just">
              <a:buFontTx/>
              <a:buChar char="-"/>
            </a:pPr>
            <a:r>
              <a:rPr lang="cs-CZ" dirty="0" smtClean="0"/>
              <a:t>nést karoserii a náklad a přenášet jejich tíhu na nápravy</a:t>
            </a:r>
          </a:p>
          <a:p>
            <a:pPr algn="just">
              <a:buFontTx/>
              <a:buChar char="-"/>
            </a:pPr>
            <a:r>
              <a:rPr lang="cs-CZ" dirty="0" smtClean="0"/>
              <a:t>nést hnací skupinu vozidla (motor, převody a příslušenství)</a:t>
            </a:r>
          </a:p>
          <a:p>
            <a:pPr algn="just">
              <a:buFontTx/>
              <a:buChar char="-"/>
            </a:pPr>
            <a:r>
              <a:rPr lang="cs-CZ" dirty="0" smtClean="0"/>
              <a:t>přenášet hnací, brzdné a suvné síly mezi nápravami a karoserií</a:t>
            </a:r>
          </a:p>
          <a:p>
            <a:pPr marL="0" indent="0" algn="just"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94665" y="1250195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1. Účel</a:t>
            </a:r>
            <a:endParaRPr lang="cs-CZ" sz="40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921299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1700808"/>
            <a:ext cx="806489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 smtClean="0"/>
              <a:t>2. Umístění na vozidle</a:t>
            </a:r>
          </a:p>
          <a:p>
            <a:pPr marL="0" indent="0" algn="just">
              <a:buNone/>
            </a:pPr>
            <a:r>
              <a:rPr lang="cs-CZ" dirty="0" smtClean="0"/>
              <a:t>Rám je nosnou částí vozidla, jsou na něm umístěny všechny části vozidla včetně karoserie.</a:t>
            </a:r>
          </a:p>
          <a:p>
            <a:pPr marL="0" indent="0">
              <a:buFont typeface="Arial" pitchFamily="34" charset="0"/>
              <a:buNone/>
            </a:pPr>
            <a:endParaRPr lang="cs-CZ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34" y="3645024"/>
            <a:ext cx="438107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824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4000" b="1" dirty="0" smtClean="0"/>
              <a:t>3. Požadavky na rám</a:t>
            </a:r>
          </a:p>
          <a:p>
            <a:pPr algn="just">
              <a:buFontTx/>
              <a:buChar char="-"/>
            </a:pPr>
            <a:r>
              <a:rPr lang="cs-CZ" dirty="0" smtClean="0"/>
              <a:t>musí být dostatečně pružný, tuhý a pevný, aby dokázal odolávat namáhání krutem a ohybem, které vzniká zejména při průjezdu vozidla po nerovnostech anebo v terénu</a:t>
            </a:r>
          </a:p>
          <a:p>
            <a:pPr algn="just">
              <a:buFontTx/>
              <a:buChar char="-"/>
            </a:pPr>
            <a:r>
              <a:rPr lang="cs-CZ" dirty="0" smtClean="0"/>
              <a:t>měl by být pokud možno lehký, proto se na výrobu rámů používají trubky, výlisky a různé profily, nejčastěji profil „U“.</a:t>
            </a:r>
          </a:p>
        </p:txBody>
      </p:sp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4000" b="1" dirty="0" smtClean="0"/>
              <a:t>4. Druhy automobilových rámů</a:t>
            </a:r>
          </a:p>
          <a:p>
            <a:pPr marL="0" indent="0" algn="just">
              <a:buNone/>
            </a:pPr>
            <a:r>
              <a:rPr lang="cs-CZ" b="1" dirty="0" smtClean="0"/>
              <a:t>a) Rám obdélníkový (žebřinový)</a:t>
            </a:r>
            <a:r>
              <a:rPr lang="cs-CZ" dirty="0" smtClean="0"/>
              <a:t> – je svařen nebo snýtován ze dvou podélných nosníků (podélníků) a několika příčných nosníků (příčníků). Podélníky jsou v místě náprav prohnuty, aby bylo umožněno pérování.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4392488" cy="205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b) Křížový rám </a:t>
            </a:r>
            <a:r>
              <a:rPr lang="cs-CZ" dirty="0" smtClean="0"/>
              <a:t>– skládá se  ze dvou podélníků prohnutých ve středu k sobě do tvaru písmene „X“ a z příčníků. Podélníky jsou uprostřed spojeny nejčastěji svařováním.</a:t>
            </a:r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43924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1" y="1772816"/>
            <a:ext cx="8262405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c) Rám plošinový </a:t>
            </a:r>
            <a:r>
              <a:rPr lang="cs-CZ" dirty="0" smtClean="0"/>
              <a:t>– podlaha karoserie s rámem tvoří pevně svařený celek, nebo rám může být tvořen zahnutými okraji plošiny a je s plošinou z jednoho kusu.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453650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03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539551" y="1844824"/>
            <a:ext cx="8262405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d) Rám páteřový nástavný </a:t>
            </a:r>
            <a:r>
              <a:rPr lang="cs-CZ" dirty="0" smtClean="0"/>
              <a:t>– na páteřový nosník je vpředu pomocí příruby uchycen motor, vzadu skříň rozvodovky. Páteřovým nosníkem prochází spojovací hřídel </a:t>
            </a:r>
            <a:endParaRPr lang="cs-CZ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49685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5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0647" y="20608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 smtClean="0"/>
              <a:t>e) Rám páteřový rozvidlený </a:t>
            </a:r>
            <a:r>
              <a:rPr lang="cs-CZ" dirty="0" smtClean="0"/>
              <a:t>– je tvořen páteřovým nosníkem a příčkami. Rozvidlení umožňuje pružné uložení motoru.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51125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173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489</Words>
  <Application>Microsoft Office PowerPoint</Application>
  <PresentationFormat>Předvádění na obrazovce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81</cp:revision>
  <dcterms:created xsi:type="dcterms:W3CDTF">2013-05-10T15:00:24Z</dcterms:created>
  <dcterms:modified xsi:type="dcterms:W3CDTF">2013-09-23T19:14:59Z</dcterms:modified>
</cp:coreProperties>
</file>