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58" r:id="rId6"/>
    <p:sldId id="261" r:id="rId7"/>
    <p:sldId id="264" r:id="rId8"/>
    <p:sldId id="269" r:id="rId9"/>
    <p:sldId id="270" r:id="rId10"/>
    <p:sldId id="271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72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VY_32_INOVACE_AUT1_16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Karoserie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0647" y="20608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e) MPV </a:t>
            </a:r>
            <a:r>
              <a:rPr lang="cs-CZ" dirty="0" smtClean="0"/>
              <a:t>- </a:t>
            </a:r>
            <a:r>
              <a:rPr lang="cs-CZ" dirty="0"/>
              <a:t>z anglického </a:t>
            </a:r>
            <a:r>
              <a:rPr lang="cs-CZ" dirty="0" err="1"/>
              <a:t>Multi-Purpose</a:t>
            </a:r>
            <a:r>
              <a:rPr lang="cs-CZ" dirty="0"/>
              <a:t> </a:t>
            </a:r>
            <a:r>
              <a:rPr lang="cs-CZ" dirty="0" err="1"/>
              <a:t>Vehicle</a:t>
            </a:r>
            <a:r>
              <a:rPr lang="cs-CZ" dirty="0"/>
              <a:t> tedy, více účelové </a:t>
            </a:r>
            <a:r>
              <a:rPr lang="cs-CZ" dirty="0" smtClean="0"/>
              <a:t>vozidlo. Dvouprostorová karoserie pro 5 – 7 osob. </a:t>
            </a:r>
            <a:r>
              <a:rPr lang="cs-CZ" dirty="0"/>
              <a:t>Automobily MPV jsou určeny pro přepravu osob i </a:t>
            </a:r>
            <a:r>
              <a:rPr lang="cs-CZ" dirty="0" smtClean="0"/>
              <a:t>nákladu</a:t>
            </a:r>
            <a:r>
              <a:rPr lang="cs-CZ" dirty="0"/>
              <a:t> </a:t>
            </a:r>
            <a:r>
              <a:rPr lang="cs-CZ" dirty="0" smtClean="0"/>
              <a:t>(Škoda Roomster).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" y="4578515"/>
            <a:ext cx="3744416" cy="20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7525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7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f) SUV </a:t>
            </a:r>
            <a:r>
              <a:rPr lang="cs-CZ" dirty="0" smtClean="0"/>
              <a:t>- </a:t>
            </a:r>
            <a:r>
              <a:rPr lang="cs-CZ" dirty="0"/>
              <a:t>z anglického Sport Utility Vehikle, </a:t>
            </a:r>
            <a:r>
              <a:rPr lang="cs-CZ" dirty="0" smtClean="0"/>
              <a:t>sportovní </a:t>
            </a:r>
            <a:r>
              <a:rPr lang="cs-CZ" dirty="0"/>
              <a:t>užitkové </a:t>
            </a:r>
            <a:r>
              <a:rPr lang="cs-CZ" dirty="0" smtClean="0"/>
              <a:t>vozidlo. Dvouprostorová pětidveřová karoserie pro 4 – 7 osob (Škoda </a:t>
            </a:r>
            <a:r>
              <a:rPr lang="cs-CZ" dirty="0" err="1" smtClean="0"/>
              <a:t>Yeti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99" y="3356992"/>
            <a:ext cx="43213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7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5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g) Off-road </a:t>
            </a:r>
            <a:r>
              <a:rPr lang="cs-CZ" dirty="0" smtClean="0"/>
              <a:t>- </a:t>
            </a:r>
            <a:r>
              <a:rPr lang="cs-CZ" dirty="0"/>
              <a:t>označení terénních automobilů, </a:t>
            </a:r>
            <a:r>
              <a:rPr lang="cs-CZ" dirty="0" smtClean="0"/>
              <a:t>které </a:t>
            </a:r>
            <a:r>
              <a:rPr lang="cs-CZ" dirty="0"/>
              <a:t>se vyznačují zvýšenou světlou výškou, </a:t>
            </a:r>
            <a:r>
              <a:rPr lang="cs-CZ" dirty="0" smtClean="0"/>
              <a:t>pohonem 4×4, robustní konstrukcí </a:t>
            </a:r>
            <a:r>
              <a:rPr lang="cs-CZ" dirty="0"/>
              <a:t>rámu i </a:t>
            </a:r>
            <a:r>
              <a:rPr lang="cs-CZ" dirty="0" smtClean="0"/>
              <a:t>karoserie (Land Rover)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10445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6393"/>
            <a:ext cx="3744416" cy="24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2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800" dirty="0"/>
              <a:t> JAN, Zdeněk, Bronislav ŽDÁNSKÝ a Jiří ČUMPERA. </a:t>
            </a:r>
            <a:r>
              <a:rPr lang="cs-CZ" sz="2800" i="1" dirty="0"/>
              <a:t>Automobily 1: Podvozky</a:t>
            </a:r>
            <a:r>
              <a:rPr lang="cs-CZ" sz="2800" dirty="0"/>
              <a:t>. Brno: </a:t>
            </a:r>
            <a:r>
              <a:rPr lang="cs-CZ" sz="2800" dirty="0" err="1"/>
              <a:t>Avid</a:t>
            </a:r>
            <a:r>
              <a:rPr lang="cs-CZ" sz="2800" dirty="0"/>
              <a:t>, 2007. ISBN 978-80-87143-03-2.</a:t>
            </a:r>
          </a:p>
          <a:p>
            <a:pPr marL="0" indent="0" algn="just">
              <a:buNone/>
            </a:pPr>
            <a:r>
              <a:rPr lang="cs-CZ" sz="2800" dirty="0"/>
              <a:t>PILÁRIK, Milan a Jiří PABST. </a:t>
            </a:r>
            <a:r>
              <a:rPr lang="cs-CZ" sz="2800" i="1" dirty="0"/>
              <a:t>Automobily</a:t>
            </a:r>
            <a:r>
              <a:rPr lang="cs-CZ" sz="2800" dirty="0"/>
              <a:t>. Vyd. 1. Praha: Informatorium, 2000, 3 sv. ISBN </a:t>
            </a:r>
            <a:r>
              <a:rPr lang="cs-CZ" sz="2800"/>
              <a:t>80-86073-65-33</a:t>
            </a:r>
            <a:r>
              <a:rPr lang="cs-CZ" sz="2800" smtClean="0"/>
              <a:t>.</a:t>
            </a:r>
            <a:endParaRPr lang="cs-CZ" sz="2800" dirty="0"/>
          </a:p>
          <a:p>
            <a:pPr marL="0" indent="0" algn="just">
              <a:buNone/>
            </a:pPr>
            <a:r>
              <a:rPr lang="cs-CZ" sz="2800" dirty="0"/>
              <a:t>GSCHEIDLE, Rolf. </a:t>
            </a:r>
            <a:r>
              <a:rPr lang="cs-CZ" sz="2800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sz="2800" dirty="0"/>
              <a:t>. Překlad Jiří Handlíř. Praha: Europa-Sobotáles, 2009, 496 s. ISBN 978-80-86706-21-4.</a:t>
            </a:r>
          </a:p>
          <a:p>
            <a:pPr marL="0" indent="0" algn="just">
              <a:buFont typeface="Symbol" pitchFamily="18" charset="2"/>
              <a:buNone/>
            </a:pPr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8081"/>
            <a:ext cx="8064896" cy="478328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chránit posádku, náklad a jednotlivé části vozidla před vnějšími vlivy</a:t>
            </a:r>
          </a:p>
          <a:p>
            <a:pPr algn="just">
              <a:buFontTx/>
              <a:buChar char="-"/>
            </a:pPr>
            <a:r>
              <a:rPr lang="cs-CZ" dirty="0" smtClean="0"/>
              <a:t>zajistit požadované pohodlí jízdy</a:t>
            </a:r>
          </a:p>
          <a:p>
            <a:pPr algn="just">
              <a:buFontTx/>
              <a:buChar char="-"/>
            </a:pPr>
            <a:r>
              <a:rPr lang="cs-CZ" dirty="0" smtClean="0"/>
              <a:t>v případě havárie ochránit posádku co nejlépe před případným zraněním</a:t>
            </a:r>
          </a:p>
          <a:p>
            <a:pPr algn="just">
              <a:buFontTx/>
              <a:buChar char="-"/>
            </a:pPr>
            <a:r>
              <a:rPr lang="cs-CZ" dirty="0" smtClean="0"/>
              <a:t>snížit co nejvíce aerodynamický odpor vozidla</a:t>
            </a:r>
          </a:p>
          <a:p>
            <a:pPr algn="just">
              <a:buFontTx/>
              <a:buChar char="-"/>
            </a:pPr>
            <a:r>
              <a:rPr lang="cs-CZ" dirty="0" smtClean="0"/>
              <a:t>u bezrámové konstrukce vozidla tvořit základní nosnou část</a:t>
            </a:r>
          </a:p>
          <a:p>
            <a:pPr algn="just">
              <a:buFontTx/>
              <a:buChar char="-"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4665" y="1250195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1. Účel</a:t>
            </a:r>
            <a:endParaRPr lang="cs-CZ" sz="40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1700808"/>
            <a:ext cx="806489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/>
              <a:t>2. Umístění na vozidle</a:t>
            </a:r>
          </a:p>
          <a:p>
            <a:pPr marL="0" indent="0" algn="just">
              <a:buNone/>
            </a:pPr>
            <a:r>
              <a:rPr lang="cs-CZ" dirty="0" smtClean="0"/>
              <a:t>Závisí na druhu použité karoserie</a:t>
            </a:r>
          </a:p>
          <a:p>
            <a:pPr marL="514350" indent="-514350" algn="just">
              <a:buAutoNum type="alphaLcParenR"/>
            </a:pPr>
            <a:r>
              <a:rPr lang="cs-CZ" b="1" dirty="0" smtClean="0"/>
              <a:t>podvozková karoserie</a:t>
            </a:r>
          </a:p>
          <a:p>
            <a:pPr marL="0" indent="0">
              <a:buNone/>
            </a:pPr>
            <a:r>
              <a:rPr lang="cs-CZ" dirty="0" smtClean="0"/>
              <a:t>Je upevněna na podvozku</a:t>
            </a:r>
          </a:p>
          <a:p>
            <a:pPr marL="0" indent="0">
              <a:buNone/>
            </a:pPr>
            <a:r>
              <a:rPr lang="cs-CZ" dirty="0" smtClean="0"/>
              <a:t>nebo strojovém spodku,</a:t>
            </a:r>
          </a:p>
          <a:p>
            <a:pPr marL="0" indent="0">
              <a:buNone/>
            </a:pPr>
            <a:r>
              <a:rPr lang="cs-CZ" dirty="0" smtClean="0"/>
              <a:t>jehož tuhost umožňuje i</a:t>
            </a:r>
          </a:p>
          <a:p>
            <a:pPr marL="0" indent="0">
              <a:buNone/>
            </a:pPr>
            <a:r>
              <a:rPr lang="cs-CZ" dirty="0" smtClean="0"/>
              <a:t>jízdu bez karoserie.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75" y="3673243"/>
            <a:ext cx="33843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b) </a:t>
            </a:r>
            <a:r>
              <a:rPr lang="cs-CZ" b="1" dirty="0" err="1" smtClean="0"/>
              <a:t>Polonosná</a:t>
            </a:r>
            <a:r>
              <a:rPr lang="cs-CZ" b="1" dirty="0" smtClean="0"/>
              <a:t> karoserie</a:t>
            </a:r>
          </a:p>
          <a:p>
            <a:pPr marL="0" indent="0" algn="just">
              <a:buNone/>
            </a:pPr>
            <a:r>
              <a:rPr lang="cs-CZ" dirty="0" smtClean="0"/>
              <a:t>částečně přebírá nosnou funkci rámu, který může mít lehčí konstrukci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3123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76873"/>
            <a:ext cx="7992888" cy="40016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	</a:t>
            </a:r>
            <a:endParaRPr lang="cs-CZ" dirty="0"/>
          </a:p>
          <a:p>
            <a:pPr marL="0" indent="0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2492896"/>
            <a:ext cx="3096344" cy="378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611560" y="1988840"/>
            <a:ext cx="7776864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b="1" dirty="0" smtClean="0"/>
              <a:t>c) Samonosná karoserie</a:t>
            </a:r>
          </a:p>
          <a:p>
            <a:pPr marL="0" indent="0" algn="just">
              <a:buNone/>
            </a:pPr>
            <a:r>
              <a:rPr lang="cs-CZ" dirty="0" smtClean="0"/>
              <a:t>zcela přebírá nosnou funkci rámu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04" y="3266492"/>
            <a:ext cx="4360775" cy="289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4000" dirty="0" smtClean="0"/>
              <a:t>3. Druhy karoserií</a:t>
            </a:r>
          </a:p>
          <a:p>
            <a:pPr marL="0" indent="0" algn="just">
              <a:buNone/>
            </a:pPr>
            <a:r>
              <a:rPr lang="cs-CZ" b="1" dirty="0" smtClean="0"/>
              <a:t>a) </a:t>
            </a:r>
            <a:r>
              <a:rPr lang="cs-CZ" b="1" dirty="0" err="1" smtClean="0"/>
              <a:t>Hatschback</a:t>
            </a:r>
            <a:r>
              <a:rPr lang="cs-CZ" b="1" dirty="0" smtClean="0"/>
              <a:t> </a:t>
            </a:r>
            <a:r>
              <a:rPr lang="cs-CZ" dirty="0" smtClean="0"/>
              <a:t>– dvouprostorová tří nebo pěti dveřová karoserie pro 4 – 5 osob. Zavazadlový prostor je přístupný dveřmi ukotvenými ve střeše (Škoda Fabia)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3123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24847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b) </a:t>
            </a:r>
            <a:r>
              <a:rPr lang="cs-CZ" b="1" dirty="0" err="1" smtClean="0"/>
              <a:t>Liftback</a:t>
            </a:r>
            <a:r>
              <a:rPr lang="cs-CZ" b="1" dirty="0" smtClean="0"/>
              <a:t> </a:t>
            </a:r>
            <a:r>
              <a:rPr lang="cs-CZ" dirty="0"/>
              <a:t>– dvouprostorová </a:t>
            </a:r>
            <a:r>
              <a:rPr lang="cs-CZ" dirty="0" smtClean="0"/>
              <a:t>pětidveřová </a:t>
            </a:r>
            <a:r>
              <a:rPr lang="cs-CZ" dirty="0"/>
              <a:t>karoserie pro 4 – 5 </a:t>
            </a:r>
            <a:r>
              <a:rPr lang="cs-CZ" dirty="0" smtClean="0"/>
              <a:t>osob podobná </a:t>
            </a:r>
            <a:r>
              <a:rPr lang="cs-CZ" dirty="0" err="1" smtClean="0"/>
              <a:t>hachbacku</a:t>
            </a:r>
            <a:r>
              <a:rPr lang="cs-CZ" dirty="0" smtClean="0"/>
              <a:t>. Záď vozu je delší a plošší. (</a:t>
            </a:r>
            <a:r>
              <a:rPr lang="cs-CZ" dirty="0"/>
              <a:t>Škoda </a:t>
            </a:r>
            <a:r>
              <a:rPr lang="cs-CZ" dirty="0" smtClean="0"/>
              <a:t>Octavia II).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0963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 descr="Škoda Octavia - Liftbac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5365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1" y="1772816"/>
            <a:ext cx="8262405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c) Sedan </a:t>
            </a:r>
            <a:r>
              <a:rPr lang="cs-CZ" dirty="0" smtClean="0"/>
              <a:t>– </a:t>
            </a:r>
            <a:r>
              <a:rPr lang="cs-CZ" dirty="0" err="1" smtClean="0"/>
              <a:t>tříprostorová</a:t>
            </a:r>
            <a:r>
              <a:rPr lang="cs-CZ" dirty="0" smtClean="0"/>
              <a:t> čtyřdveřová karoserie pro 4 – 5 osob.</a:t>
            </a:r>
            <a:r>
              <a:rPr lang="cs-CZ" dirty="0"/>
              <a:t> Záď sedanu je stupňovitá a zavazadlový prostor je od prostoru pro cestující zcela </a:t>
            </a:r>
            <a:r>
              <a:rPr lang="cs-CZ" dirty="0" smtClean="0"/>
              <a:t>oddělen (Škoda Fabia Sedan)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240360" cy="258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83" y="3931592"/>
            <a:ext cx="48291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3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539551" y="1844824"/>
            <a:ext cx="8262405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d) Kombi </a:t>
            </a:r>
            <a:r>
              <a:rPr lang="cs-CZ" dirty="0" smtClean="0"/>
              <a:t>– dvouprostorová pětidveřová karoserie pro 4 – 5 osob. Prostor pro zavazadla je zvětšen, přístupný dveřmi ukotvenými ve střeše vozu (Škoda Octavia Kombi)</a:t>
            </a:r>
            <a:endParaRPr lang="cs-CZ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1788"/>
            <a:ext cx="3240360" cy="20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1788"/>
            <a:ext cx="4248472" cy="20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56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412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70</cp:revision>
  <dcterms:created xsi:type="dcterms:W3CDTF">2013-05-10T15:00:24Z</dcterms:created>
  <dcterms:modified xsi:type="dcterms:W3CDTF">2013-09-23T19:14:13Z</dcterms:modified>
</cp:coreProperties>
</file>