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3" r:id="rId5"/>
    <p:sldId id="258" r:id="rId6"/>
    <p:sldId id="261" r:id="rId7"/>
    <p:sldId id="264" r:id="rId8"/>
    <p:sldId id="269" r:id="rId9"/>
    <p:sldId id="270" r:id="rId10"/>
    <p:sldId id="271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52285" cy="38164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2167291" y="2406733"/>
            <a:ext cx="6956550" cy="28944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373216"/>
            <a:ext cx="5760640" cy="138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1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01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98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-14776" y="476672"/>
            <a:ext cx="9152285" cy="81947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5393093" y="256872"/>
            <a:ext cx="3643403" cy="151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5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25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52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7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07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30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56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30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084168" y="188640"/>
            <a:ext cx="2708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>
                <a:solidFill>
                  <a:schemeClr val="bg1"/>
                </a:solidFill>
              </a:rPr>
              <a:t>VY_32_INOVACE_AUT1_15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464" y="1345945"/>
            <a:ext cx="6787773" cy="971550"/>
          </a:xfrm>
          <a:prstGeom prst="rect">
            <a:avLst/>
          </a:prstGeom>
        </p:spPr>
        <p:txBody>
          <a:bodyPr rtlCol="0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Požadavky na karoserii z hlediska bezpečnosti</a:t>
            </a:r>
            <a:endParaRPr lang="cs-CZ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59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Výhody:</a:t>
            </a:r>
          </a:p>
          <a:p>
            <a:pPr algn="just">
              <a:buFontTx/>
              <a:buChar char="-"/>
            </a:pPr>
            <a:r>
              <a:rPr lang="cs-CZ" dirty="0" smtClean="0"/>
              <a:t>Dostatečné zatížení zadní hnací nápravy pří akceleraci a jízdě do svahu</a:t>
            </a:r>
          </a:p>
          <a:p>
            <a:pPr algn="just">
              <a:buFontTx/>
              <a:buChar char="-"/>
            </a:pPr>
            <a:r>
              <a:rPr lang="cs-CZ" dirty="0" smtClean="0"/>
              <a:t>Odpadá spojovací kloubový hřídel</a:t>
            </a:r>
          </a:p>
          <a:p>
            <a:pPr algn="just">
              <a:buFontTx/>
              <a:buChar char="-"/>
            </a:pPr>
            <a:r>
              <a:rPr lang="cs-CZ" dirty="0" smtClean="0"/>
              <a:t>Jednoduchá konstrukce přední řídící nápravy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173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132856"/>
            <a:ext cx="8219256" cy="46085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800" dirty="0"/>
              <a:t> JAN, Zdeněk, Bronislav ŽDÁNSKÝ a Jiří ČUMPERA. </a:t>
            </a:r>
            <a:r>
              <a:rPr lang="cs-CZ" sz="2800" i="1" dirty="0"/>
              <a:t>Automobily 1: Podvozky</a:t>
            </a:r>
            <a:r>
              <a:rPr lang="cs-CZ" sz="2800" dirty="0"/>
              <a:t>. Brno: </a:t>
            </a:r>
            <a:r>
              <a:rPr lang="cs-CZ" sz="2800" dirty="0" err="1"/>
              <a:t>Avid</a:t>
            </a:r>
            <a:r>
              <a:rPr lang="cs-CZ" sz="2800" dirty="0"/>
              <a:t>, 2007. ISBN 978-80-87143-03-2.</a:t>
            </a:r>
          </a:p>
          <a:p>
            <a:pPr marL="0" indent="0" algn="just">
              <a:buNone/>
            </a:pPr>
            <a:r>
              <a:rPr lang="cs-CZ" sz="2800" dirty="0"/>
              <a:t>PILÁRIK, Milan a Jiří PABST. </a:t>
            </a:r>
            <a:r>
              <a:rPr lang="cs-CZ" sz="2800" i="1" dirty="0"/>
              <a:t>Automobily</a:t>
            </a:r>
            <a:r>
              <a:rPr lang="cs-CZ" sz="2800" dirty="0"/>
              <a:t>. Vyd. 1. Praha: Informatorium, 2000, 3 sv. ISBN </a:t>
            </a:r>
            <a:r>
              <a:rPr lang="cs-CZ" sz="2800"/>
              <a:t>80-86073-65-33</a:t>
            </a:r>
            <a:r>
              <a:rPr lang="cs-CZ" sz="2800" smtClean="0"/>
              <a:t>.</a:t>
            </a:r>
            <a:endParaRPr lang="cs-CZ" sz="2800" dirty="0"/>
          </a:p>
          <a:p>
            <a:pPr marL="0" indent="0" algn="just">
              <a:buNone/>
            </a:pPr>
            <a:r>
              <a:rPr lang="cs-CZ" sz="2800" dirty="0"/>
              <a:t>GSCHEIDLE, Rolf. </a:t>
            </a:r>
            <a:r>
              <a:rPr lang="cs-CZ" sz="2800" i="1" dirty="0"/>
              <a:t>Tabulky pro automechaniky: tabulky, vztahy, přehledy, normalizované postupy : matematika, vedení podniku, základní odborné znalosti, materiály, technické kreslení, odborné znalosti, elektrické vybavení, předpisy</a:t>
            </a:r>
            <a:r>
              <a:rPr lang="cs-CZ" sz="2800" dirty="0"/>
              <a:t>. Překlad Jiří Handlíř. Praha: Europa-Sobotáles, 2009, 496 s. ISBN 978-80-86706-21-4.</a:t>
            </a:r>
          </a:p>
          <a:p>
            <a:pPr marL="0" indent="0" algn="just">
              <a:buFont typeface="Symbol" pitchFamily="18" charset="2"/>
              <a:buNone/>
            </a:pPr>
            <a:endParaRPr lang="cs-CZ" sz="3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246747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/>
              <a:t>Použitá literatura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58081"/>
            <a:ext cx="8064896" cy="47832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Karoserie je ta část automobilu, která slouží k dopravě osob nebo nákladu a jsou na ni kladeny vysoké požadavky z hlediska funkčnosti, estetičnosti, ale zejména z hlediska bezpečnosti. Proto vývojové a zkušební testy prováděné výrobci jsou zaměřeny hlavně na celkovou bezpečnost cestujících, ale např. i na těsnost palivové soustavy, zasunutí sloupku řízení při nárazu a snížení nákladů na opravy.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4665" y="1250195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1. Úvod</a:t>
            </a:r>
            <a:endParaRPr lang="cs-CZ" sz="4000" b="1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04864"/>
            <a:ext cx="8075240" cy="3921299"/>
          </a:xfrm>
        </p:spPr>
        <p:txBody>
          <a:bodyPr/>
          <a:lstStyle/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700808"/>
            <a:ext cx="8064896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 smtClean="0"/>
              <a:t>2. Aktivní bezpečnost</a:t>
            </a:r>
          </a:p>
          <a:p>
            <a:pPr marL="0" indent="0" algn="just">
              <a:buNone/>
            </a:pPr>
            <a:r>
              <a:rPr lang="cs-CZ" dirty="0" smtClean="0"/>
              <a:t>Je soubor opatření, která podporují bezpečný způsob jízdy a vedou ke snížení možnosti vzniku nehody</a:t>
            </a:r>
          </a:p>
          <a:p>
            <a:pPr marL="514350" indent="-514350" algn="just">
              <a:buAutoNum type="alphaLcParenR"/>
            </a:pPr>
            <a:r>
              <a:rPr lang="cs-CZ" b="1" dirty="0" smtClean="0"/>
              <a:t>Jízdní bezpečnost </a:t>
            </a:r>
            <a:r>
              <a:rPr lang="cs-CZ" dirty="0" smtClean="0"/>
              <a:t>(vlastnosti, které zmenšují jízdní nedostatky)</a:t>
            </a:r>
            <a:endParaRPr lang="cs-CZ" b="1" dirty="0" smtClean="0"/>
          </a:p>
          <a:p>
            <a:pPr algn="just">
              <a:buFontTx/>
              <a:buChar char="-"/>
            </a:pPr>
            <a:r>
              <a:rPr lang="cs-CZ" dirty="0" smtClean="0"/>
              <a:t>aerodynamická stabilita</a:t>
            </a:r>
          </a:p>
          <a:p>
            <a:pPr algn="just">
              <a:buFontTx/>
              <a:buChar char="-"/>
            </a:pPr>
            <a:r>
              <a:rPr lang="cs-CZ" dirty="0" smtClean="0"/>
              <a:t>zlepšení jízdních vlastností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Font typeface="Arial" pitchFamily="34" charset="0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2300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8245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b) Kondiční bezpečnost </a:t>
            </a:r>
            <a:r>
              <a:rPr lang="cs-CZ" dirty="0" smtClean="0"/>
              <a:t>(zajišťuje jízdní pohodlí)</a:t>
            </a:r>
          </a:p>
          <a:p>
            <a:pPr algn="just">
              <a:buFontTx/>
              <a:buChar char="-"/>
            </a:pPr>
            <a:r>
              <a:rPr lang="cs-CZ" dirty="0" smtClean="0"/>
              <a:t>mikroklima (větrání, vytápění, klimatizace)</a:t>
            </a:r>
          </a:p>
          <a:p>
            <a:pPr algn="just">
              <a:buFontTx/>
              <a:buChar char="-"/>
            </a:pPr>
            <a:r>
              <a:rPr lang="cs-CZ" dirty="0" smtClean="0"/>
              <a:t>vnitřní hluk (odhlučnění motoru)</a:t>
            </a:r>
          </a:p>
          <a:p>
            <a:pPr algn="just">
              <a:buFontTx/>
              <a:buChar char="-"/>
            </a:pPr>
            <a:r>
              <a:rPr lang="cs-CZ" dirty="0" smtClean="0"/>
              <a:t>sezení (seřízení sedadla, tvar sedadla, odpružení)</a:t>
            </a:r>
          </a:p>
          <a:p>
            <a:pPr algn="just">
              <a:buFontTx/>
              <a:buChar char="-"/>
            </a:pPr>
            <a:r>
              <a:rPr lang="cs-CZ" dirty="0" smtClean="0"/>
              <a:t>stimulace psychické pohody (estetika interiéru)</a:t>
            </a:r>
          </a:p>
          <a:p>
            <a:pPr algn="just"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290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2276873"/>
            <a:ext cx="7992888" cy="40016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	</a:t>
            </a:r>
            <a:endParaRPr lang="cs-CZ" dirty="0"/>
          </a:p>
          <a:p>
            <a:pPr marL="0" indent="0">
              <a:buFont typeface="Symbol" pitchFamily="18" charset="2"/>
              <a:buNone/>
            </a:pPr>
            <a:endParaRPr lang="cs-CZ" dirty="0"/>
          </a:p>
          <a:p>
            <a:pPr marL="0" indent="0">
              <a:buNone/>
            </a:pPr>
            <a:endParaRPr lang="cs-CZ" i="1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5076056" y="2492896"/>
            <a:ext cx="3096344" cy="3785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dirty="0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>
          <a:xfrm>
            <a:off x="611560" y="1988840"/>
            <a:ext cx="7776864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b="1" dirty="0" smtClean="0"/>
              <a:t>c) Pozorovací bezpečnost </a:t>
            </a:r>
            <a:r>
              <a:rPr lang="cs-CZ" dirty="0" smtClean="0"/>
              <a:t>(vidět a být viděn)</a:t>
            </a:r>
          </a:p>
          <a:p>
            <a:pPr algn="just">
              <a:buFontTx/>
              <a:buChar char="-"/>
            </a:pPr>
            <a:r>
              <a:rPr lang="cs-CZ" dirty="0" smtClean="0"/>
              <a:t>Výhled z vozidla (průhlednost skel, zrcátka)</a:t>
            </a:r>
          </a:p>
          <a:p>
            <a:pPr algn="just">
              <a:buFontTx/>
              <a:buChar char="-"/>
            </a:pPr>
            <a:r>
              <a:rPr lang="cs-CZ" dirty="0" smtClean="0"/>
              <a:t>Osvětlení vozovky</a:t>
            </a:r>
          </a:p>
          <a:p>
            <a:pPr algn="just">
              <a:buFontTx/>
              <a:buChar char="-"/>
            </a:pPr>
            <a:r>
              <a:rPr lang="cs-CZ" dirty="0" smtClean="0"/>
              <a:t>Pasivní viditelnost (barva karoserie, osvětlení vozidla, výstražná signalizační zařízení)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0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8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d) Ovládací bezpečnost </a:t>
            </a:r>
            <a:r>
              <a:rPr lang="cs-CZ" dirty="0" smtClean="0"/>
              <a:t>(spolehlivost a jistota)</a:t>
            </a:r>
          </a:p>
          <a:p>
            <a:pPr algn="just">
              <a:buFontTx/>
              <a:buChar char="-"/>
            </a:pPr>
            <a:r>
              <a:rPr lang="cs-CZ" dirty="0" smtClean="0"/>
              <a:t>umístění ovladačů (dosažitelnost, tvar a povrch, opatření proti záměně ovladačů)</a:t>
            </a:r>
          </a:p>
          <a:p>
            <a:pPr algn="just">
              <a:buFontTx/>
              <a:buChar char="-"/>
            </a:pPr>
            <a:r>
              <a:rPr lang="cs-CZ" dirty="0" smtClean="0"/>
              <a:t>ovládací síly (řízení, brzdění)</a:t>
            </a:r>
          </a:p>
          <a:p>
            <a:pPr algn="just">
              <a:buFontTx/>
              <a:buChar char="-"/>
            </a:pPr>
            <a:r>
              <a:rPr lang="cs-CZ" dirty="0" smtClean="0"/>
              <a:t>odpoutání pozornosti (kontrolní a signalizační zařízení)</a:t>
            </a:r>
          </a:p>
          <a:p>
            <a:pPr algn="just">
              <a:buFontTx/>
              <a:buChar char="-"/>
            </a:pPr>
            <a:r>
              <a:rPr lang="cs-CZ" dirty="0" smtClean="0"/>
              <a:t>zajištění dveří</a:t>
            </a:r>
          </a:p>
          <a:p>
            <a:pPr algn="just">
              <a:buFontTx/>
              <a:buChar char="-"/>
            </a:pPr>
            <a:r>
              <a:rPr lang="cs-CZ" dirty="0" smtClean="0"/>
              <a:t>zvuková signalizace</a:t>
            </a:r>
          </a:p>
          <a:p>
            <a:pPr algn="just"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 algn="just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958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916832"/>
            <a:ext cx="807524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 smtClean="0"/>
              <a:t>3. Pasivní bezpečnost</a:t>
            </a:r>
            <a:endParaRPr lang="cs-CZ" sz="4000" b="1" dirty="0"/>
          </a:p>
          <a:p>
            <a:pPr marL="0" indent="0" algn="just">
              <a:buNone/>
            </a:pPr>
            <a:r>
              <a:rPr lang="cs-CZ" dirty="0" smtClean="0"/>
              <a:t>Konstrukční uspořádání vozidla zmenšující nebezpečnost následků dopravních nehod.</a:t>
            </a:r>
          </a:p>
          <a:p>
            <a:pPr marL="514350" indent="-514350" algn="just">
              <a:buAutoNum type="alphaLcParenR"/>
            </a:pPr>
            <a:r>
              <a:rPr lang="cs-CZ" b="1" dirty="0" smtClean="0"/>
              <a:t>Vnější bezpečnost</a:t>
            </a:r>
          </a:p>
          <a:p>
            <a:pPr marL="0" indent="0" algn="just">
              <a:buNone/>
            </a:pPr>
            <a:r>
              <a:rPr lang="cs-CZ" dirty="0" smtClean="0"/>
              <a:t>Provedení obrysů vozidel tak, aby zranění ostatních účastníků silniční dopravy bylo co nejmenší.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9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1" y="1772816"/>
            <a:ext cx="8262405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b) Vnitřní bezpečnost</a:t>
            </a:r>
            <a:endParaRPr lang="cs-CZ" b="1" dirty="0"/>
          </a:p>
          <a:p>
            <a:pPr marL="0" lvl="0" indent="0" algn="just">
              <a:buNone/>
            </a:pPr>
            <a:r>
              <a:rPr lang="cs-CZ" dirty="0" smtClean="0"/>
              <a:t>Opatření k zabránění nebo zmenšení možnosti zranění posádky vozidla</a:t>
            </a:r>
          </a:p>
          <a:p>
            <a:pPr lvl="0" algn="just">
              <a:buFontTx/>
              <a:buChar char="-"/>
            </a:pPr>
            <a:r>
              <a:rPr lang="cs-CZ" dirty="0" smtClean="0"/>
              <a:t>Deformovatelná příď a záď vozidla (deformační zóny automobilu)</a:t>
            </a:r>
          </a:p>
          <a:p>
            <a:pPr lvl="0" algn="just">
              <a:buFontTx/>
              <a:buChar char="-"/>
            </a:pPr>
            <a:r>
              <a:rPr lang="cs-CZ" dirty="0" smtClean="0"/>
              <a:t>Ochrana proti dalšímu nárazu (zadržovací systémy, hlavové opěrky, deformovatelné uložení volantu, vybavení interiéru)</a:t>
            </a:r>
          </a:p>
        </p:txBody>
      </p:sp>
    </p:spTree>
    <p:extLst>
      <p:ext uri="{BB962C8B-B14F-4D97-AF65-F5344CB8AC3E}">
        <p14:creationId xmlns:p14="http://schemas.microsoft.com/office/powerpoint/2010/main" val="296603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1"/>
          <p:cNvSpPr>
            <a:spLocks noGrp="1"/>
          </p:cNvSpPr>
          <p:nvPr>
            <p:ph idx="1"/>
          </p:nvPr>
        </p:nvSpPr>
        <p:spPr>
          <a:xfrm>
            <a:off x="539551" y="1844824"/>
            <a:ext cx="8262405" cy="460851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cs-CZ" dirty="0" smtClean="0"/>
              <a:t>Zachování prostoru pro přežití (odolnost proti čelnímu a bočnímu nárazu, převrácení, posunutí nákladu)</a:t>
            </a:r>
          </a:p>
          <a:p>
            <a:pPr algn="just">
              <a:buFontTx/>
              <a:buChar char="-"/>
            </a:pPr>
            <a:r>
              <a:rPr lang="cs-CZ" dirty="0" smtClean="0"/>
              <a:t>Ochrana proti vymrštění osob (zámky a závěsy dveří, zadržovací systémy, bezpečnostní skla)</a:t>
            </a:r>
          </a:p>
          <a:p>
            <a:pPr algn="just">
              <a:buFontTx/>
              <a:buChar char="-"/>
            </a:pPr>
            <a:r>
              <a:rPr lang="cs-CZ" dirty="0" smtClean="0"/>
              <a:t>Ochrana proti vzniku a šíření požáru (elektroinstalace, palivová soustava, použití nehořlavých materiálů)</a:t>
            </a:r>
          </a:p>
        </p:txBody>
      </p:sp>
    </p:spTree>
    <p:extLst>
      <p:ext uri="{BB962C8B-B14F-4D97-AF65-F5344CB8AC3E}">
        <p14:creationId xmlns:p14="http://schemas.microsoft.com/office/powerpoint/2010/main" val="19495567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477</Words>
  <Application>Microsoft Office PowerPoint</Application>
  <PresentationFormat>Předvádění na obrazovce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SS-COPT_Kromeriz</dc:creator>
  <cp:lastModifiedBy>ambroz</cp:lastModifiedBy>
  <cp:revision>60</cp:revision>
  <dcterms:created xsi:type="dcterms:W3CDTF">2013-05-10T15:00:24Z</dcterms:created>
  <dcterms:modified xsi:type="dcterms:W3CDTF">2013-09-23T19:13:09Z</dcterms:modified>
</cp:coreProperties>
</file>