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3" r:id="rId5"/>
    <p:sldId id="258" r:id="rId6"/>
    <p:sldId id="261" r:id="rId7"/>
    <p:sldId id="264" r:id="rId8"/>
    <p:sldId id="269" r:id="rId9"/>
    <p:sldId id="270" r:id="rId10"/>
    <p:sldId id="271" r:id="rId11"/>
    <p:sldId id="272" r:id="rId12"/>
    <p:sldId id="273" r:id="rId13"/>
    <p:sldId id="262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075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52285" cy="381642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92000">
                <a:schemeClr val="bg1">
                  <a:shade val="100000"/>
                  <a:satMod val="115000"/>
                  <a:lumMod val="68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endParaRPr lang="cs-CZ" sz="4800" b="1" dirty="0">
              <a:ln w="50800"/>
              <a:solidFill>
                <a:schemeClr val="bg1">
                  <a:shade val="50000"/>
                </a:schemeClr>
              </a:solidFill>
              <a:latin typeface="American Garamond AT" pitchFamily="2" charset="0"/>
            </a:endParaRPr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0" t="14162" r="1827" b="16278"/>
          <a:stretch/>
        </p:blipFill>
        <p:spPr>
          <a:xfrm>
            <a:off x="2167291" y="2406733"/>
            <a:ext cx="6956550" cy="2894475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5373216"/>
            <a:ext cx="5760640" cy="1389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113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1013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8983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-14776" y="476672"/>
            <a:ext cx="9152285" cy="819473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92000">
                <a:schemeClr val="bg1">
                  <a:shade val="100000"/>
                  <a:satMod val="115000"/>
                  <a:lumMod val="68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endParaRPr lang="cs-CZ" sz="4800" b="1" dirty="0">
              <a:ln w="50800"/>
              <a:solidFill>
                <a:schemeClr val="bg1">
                  <a:shade val="50000"/>
                </a:schemeClr>
              </a:solidFill>
              <a:latin typeface="American Garamond AT" pitchFamily="2" charset="0"/>
            </a:endParaRPr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0" t="14162" r="1827" b="16278"/>
          <a:stretch/>
        </p:blipFill>
        <p:spPr>
          <a:xfrm>
            <a:off x="5393093" y="256872"/>
            <a:ext cx="3643403" cy="1515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254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2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5259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1525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1174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807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0300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2564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FD846-D213-4DE2-9919-124C28598D7E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9304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6084168" y="188640"/>
            <a:ext cx="2708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mtClean="0">
                <a:solidFill>
                  <a:schemeClr val="bg1"/>
                </a:solidFill>
              </a:rPr>
              <a:t>VY_32_INOVACE_AUT1_14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464" y="1345945"/>
            <a:ext cx="6787773" cy="971550"/>
          </a:xfrm>
          <a:prstGeom prst="rect">
            <a:avLst/>
          </a:prstGeom>
        </p:spPr>
        <p:txBody>
          <a:bodyPr rtlCol="0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Základní koncepce osobních automobilů</a:t>
            </a:r>
            <a:endParaRPr lang="cs-CZ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5597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Výhody:</a:t>
            </a:r>
          </a:p>
          <a:p>
            <a:pPr algn="just">
              <a:buFontTx/>
              <a:buChar char="-"/>
            </a:pPr>
            <a:r>
              <a:rPr lang="cs-CZ" dirty="0" smtClean="0"/>
              <a:t>Dostatečné zatížení zadní hnací nápravy pří akceleraci a jízdě do svahu</a:t>
            </a:r>
          </a:p>
          <a:p>
            <a:pPr algn="just">
              <a:buFontTx/>
              <a:buChar char="-"/>
            </a:pPr>
            <a:r>
              <a:rPr lang="cs-CZ" dirty="0" smtClean="0"/>
              <a:t>Odpadá spojovací kloubový hřídel</a:t>
            </a:r>
          </a:p>
          <a:p>
            <a:pPr algn="just">
              <a:buFontTx/>
              <a:buChar char="-"/>
            </a:pPr>
            <a:r>
              <a:rPr lang="cs-CZ" dirty="0" smtClean="0"/>
              <a:t>Jednoduchá konstrukce přední řídící nápravy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81735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Nevýhody:</a:t>
            </a:r>
          </a:p>
          <a:p>
            <a:pPr algn="just">
              <a:buFontTx/>
              <a:buChar char="-"/>
            </a:pPr>
            <a:r>
              <a:rPr lang="cs-CZ" dirty="0" smtClean="0"/>
              <a:t>nedostatečně velký zavazadlový prostor</a:t>
            </a:r>
          </a:p>
          <a:p>
            <a:pPr algn="just">
              <a:buFontTx/>
              <a:buChar char="-"/>
            </a:pPr>
            <a:r>
              <a:rPr lang="cs-CZ" dirty="0" smtClean="0"/>
              <a:t>nemožnost vytvoření různých variant karoserie</a:t>
            </a:r>
          </a:p>
          <a:p>
            <a:pPr algn="just">
              <a:buFontTx/>
              <a:buChar char="-"/>
            </a:pPr>
            <a:r>
              <a:rPr lang="cs-CZ" dirty="0" smtClean="0"/>
              <a:t>obtížnější chlazení motoru a vytápění automobilu</a:t>
            </a:r>
          </a:p>
          <a:p>
            <a:pPr algn="just">
              <a:buFontTx/>
              <a:buChar char="-"/>
            </a:pPr>
            <a:r>
              <a:rPr lang="cs-CZ" dirty="0" smtClean="0"/>
              <a:t>horší přístup k jednotlivým celkům</a:t>
            </a:r>
          </a:p>
          <a:p>
            <a:pPr algn="just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57316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d) Pohon všech kol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 algn="just">
              <a:buNone/>
            </a:pPr>
            <a:r>
              <a:rPr lang="cs-CZ" dirty="0" smtClean="0"/>
              <a:t>Motor s převodovkou může být umístěn vpředu nebo vzadu, podélně nebo příčně (Audi </a:t>
            </a:r>
            <a:r>
              <a:rPr lang="cs-CZ" dirty="0" err="1" smtClean="0"/>
              <a:t>Quattro</a:t>
            </a:r>
            <a:r>
              <a:rPr lang="cs-CZ" dirty="0"/>
              <a:t>)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204864"/>
            <a:ext cx="4392488" cy="2211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5345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132856"/>
            <a:ext cx="8219256" cy="46085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800" dirty="0"/>
              <a:t> JAN, Zdeněk, Bronislav ŽDÁNSKÝ a Jiří ČUMPERA. </a:t>
            </a:r>
            <a:r>
              <a:rPr lang="cs-CZ" sz="2800" i="1" dirty="0"/>
              <a:t>Automobily 1: Podvozky</a:t>
            </a:r>
            <a:r>
              <a:rPr lang="cs-CZ" sz="2800" dirty="0"/>
              <a:t>. Brno: </a:t>
            </a:r>
            <a:r>
              <a:rPr lang="cs-CZ" sz="2800" dirty="0" err="1"/>
              <a:t>Avid</a:t>
            </a:r>
            <a:r>
              <a:rPr lang="cs-CZ" sz="2800" dirty="0"/>
              <a:t>, 2007. ISBN 978-80-87143-03-2.</a:t>
            </a:r>
          </a:p>
          <a:p>
            <a:pPr marL="0" indent="0" algn="just">
              <a:buNone/>
            </a:pPr>
            <a:r>
              <a:rPr lang="cs-CZ" sz="2800" dirty="0"/>
              <a:t>PILÁRIK, Milan a Jiří PABST. </a:t>
            </a:r>
            <a:r>
              <a:rPr lang="cs-CZ" sz="2800" i="1" dirty="0"/>
              <a:t>Automobily</a:t>
            </a:r>
            <a:r>
              <a:rPr lang="cs-CZ" sz="2800" dirty="0"/>
              <a:t>. Vyd. 1. Praha: Informatorium, 2000, 3 sv. ISBN 80-86073-65-33.</a:t>
            </a:r>
          </a:p>
          <a:p>
            <a:pPr marL="0" indent="0" algn="just">
              <a:buFont typeface="Symbol" pitchFamily="18" charset="2"/>
              <a:buNone/>
            </a:pPr>
            <a:endParaRPr lang="cs-CZ" sz="30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395536" y="1246747"/>
            <a:ext cx="5382964" cy="707886"/>
          </a:xfrm>
          <a:prstGeom prst="rect">
            <a:avLst/>
          </a:prstGeom>
          <a:noFill/>
          <a:effectLst>
            <a:outerShdw blurRad="50800" dist="228600" dir="11340000" sx="144000" sy="144000" algn="ctr" rotWithShape="0">
              <a:srgbClr val="C00000"/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4000" dirty="0"/>
              <a:t>Použitá literatura</a:t>
            </a:r>
            <a:endParaRPr lang="cs-CZ" sz="4000" dirty="0"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53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958081"/>
            <a:ext cx="8064896" cy="478328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dirty="0" smtClean="0"/>
              <a:t>Při posuzování základní koncepce automobilu se vychází z umístění hnacího ústrojí tj. motoru, spojky, převodovky a rozvodovky, vzhledem k nápravám automobilu. V současné době se konstruují ve čtyřech základních koncepcích:</a:t>
            </a:r>
          </a:p>
          <a:p>
            <a:pPr algn="just">
              <a:buFontTx/>
              <a:buChar char="-"/>
            </a:pPr>
            <a:r>
              <a:rPr lang="cs-CZ" dirty="0" smtClean="0"/>
              <a:t>klasická koncepce</a:t>
            </a:r>
          </a:p>
          <a:p>
            <a:pPr algn="just">
              <a:buFontTx/>
              <a:buChar char="-"/>
            </a:pPr>
            <a:r>
              <a:rPr lang="cs-CZ" dirty="0" smtClean="0"/>
              <a:t>přední pohon</a:t>
            </a:r>
          </a:p>
          <a:p>
            <a:pPr algn="just">
              <a:buFontTx/>
              <a:buChar char="-"/>
            </a:pPr>
            <a:r>
              <a:rPr lang="cs-CZ" dirty="0" smtClean="0"/>
              <a:t>zadní pohon</a:t>
            </a:r>
          </a:p>
          <a:p>
            <a:pPr algn="just">
              <a:buFontTx/>
              <a:buChar char="-"/>
            </a:pPr>
            <a:r>
              <a:rPr lang="cs-CZ" dirty="0" smtClean="0"/>
              <a:t>pohon všech kol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94665" y="1250195"/>
            <a:ext cx="5382964" cy="707886"/>
          </a:xfrm>
          <a:prstGeom prst="rect">
            <a:avLst/>
          </a:prstGeom>
          <a:noFill/>
          <a:effectLst>
            <a:outerShdw blurRad="50800" dist="228600" dir="11340000" sx="144000" sy="144000" algn="ctr" rotWithShape="0">
              <a:srgbClr val="C00000"/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4000" dirty="0" smtClean="0"/>
              <a:t>1. Koncepce automobilu</a:t>
            </a:r>
            <a:endParaRPr lang="cs-CZ" sz="4000" dirty="0"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63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204864"/>
            <a:ext cx="8075240" cy="3921299"/>
          </a:xfrm>
        </p:spPr>
        <p:txBody>
          <a:bodyPr/>
          <a:lstStyle/>
          <a:p>
            <a:pPr marL="0" lv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700808"/>
            <a:ext cx="8064896" cy="49685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b="1" dirty="0" smtClean="0"/>
              <a:t>a) Klasická koncepce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Motor s převodovkou je umístěn podélně vpředu, hnací síla se přenáší na zadní nápravu spojovacím kloubovým hřídelem (Mercedes, BMW …)</a:t>
            </a:r>
            <a:endParaRPr lang="cs-CZ" dirty="0"/>
          </a:p>
          <a:p>
            <a:pPr marL="0" indent="0">
              <a:buFont typeface="Arial" pitchFamily="34" charset="0"/>
              <a:buNone/>
            </a:pPr>
            <a:endParaRPr lang="cs-CZ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204864"/>
            <a:ext cx="5616624" cy="2304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300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700808"/>
            <a:ext cx="7920880" cy="482453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dirty="0" smtClean="0"/>
              <a:t>Výhody:</a:t>
            </a:r>
            <a:r>
              <a:rPr lang="cs-CZ" dirty="0" smtClean="0"/>
              <a:t> </a:t>
            </a:r>
          </a:p>
          <a:p>
            <a:pPr algn="just">
              <a:buFontTx/>
              <a:buChar char="-"/>
            </a:pPr>
            <a:r>
              <a:rPr lang="cs-CZ" dirty="0" smtClean="0"/>
              <a:t>velký a dobře přístupný zavazadlový prostor</a:t>
            </a:r>
          </a:p>
          <a:p>
            <a:pPr algn="just">
              <a:buFontTx/>
              <a:buChar char="-"/>
            </a:pPr>
            <a:r>
              <a:rPr lang="cs-CZ" dirty="0" smtClean="0"/>
              <a:t>možnost vytvoření různých verzí karoserie</a:t>
            </a:r>
          </a:p>
          <a:p>
            <a:pPr marL="0" indent="0" algn="just">
              <a:buNone/>
            </a:pPr>
            <a:r>
              <a:rPr lang="cs-CZ" b="1" dirty="0" smtClean="0"/>
              <a:t>Nevýhody:</a:t>
            </a:r>
          </a:p>
          <a:p>
            <a:pPr algn="just">
              <a:buFontTx/>
              <a:buChar char="-"/>
            </a:pPr>
            <a:r>
              <a:rPr lang="cs-CZ" dirty="0" smtClean="0"/>
              <a:t>nutnost použít spojovací hřídel, který je zdrojem vibrací </a:t>
            </a:r>
          </a:p>
          <a:p>
            <a:pPr algn="just">
              <a:buFontTx/>
              <a:buChar char="-"/>
            </a:pPr>
            <a:r>
              <a:rPr lang="cs-CZ" dirty="0" smtClean="0"/>
              <a:t>za určitých podmínek nedostatečné zatížení zadní nápravy</a:t>
            </a:r>
          </a:p>
          <a:p>
            <a:pPr algn="just">
              <a:buFontTx/>
              <a:buChar char="-"/>
            </a:pPr>
            <a:endParaRPr lang="cs-CZ" dirty="0" smtClean="0"/>
          </a:p>
          <a:p>
            <a:pPr marL="0" indent="0" algn="just">
              <a:buNone/>
            </a:pPr>
            <a:endParaRPr lang="cs-CZ" dirty="0" smtClean="0"/>
          </a:p>
          <a:p>
            <a:pPr algn="just">
              <a:buFontTx/>
              <a:buChar char="-"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32904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2276873"/>
            <a:ext cx="7992888" cy="400169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dirty="0" smtClean="0"/>
              <a:t>	</a:t>
            </a:r>
            <a:endParaRPr lang="cs-CZ" dirty="0"/>
          </a:p>
          <a:p>
            <a:pPr marL="0" indent="0">
              <a:buFont typeface="Symbol" pitchFamily="18" charset="2"/>
              <a:buNone/>
            </a:pPr>
            <a:endParaRPr lang="cs-CZ" dirty="0"/>
          </a:p>
          <a:p>
            <a:pPr marL="0" indent="0">
              <a:buNone/>
            </a:pPr>
            <a:endParaRPr lang="cs-CZ" i="1" dirty="0"/>
          </a:p>
        </p:txBody>
      </p:sp>
      <p:sp>
        <p:nvSpPr>
          <p:cNvPr id="6" name="Zástupný symbol pro obsah 1"/>
          <p:cNvSpPr txBox="1">
            <a:spLocks/>
          </p:cNvSpPr>
          <p:nvPr/>
        </p:nvSpPr>
        <p:spPr>
          <a:xfrm>
            <a:off x="5076056" y="2492896"/>
            <a:ext cx="3096344" cy="37856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cs-CZ" dirty="0"/>
          </a:p>
        </p:txBody>
      </p:sp>
      <p:sp>
        <p:nvSpPr>
          <p:cNvPr id="7" name="Zástupný symbol pro obsah 1"/>
          <p:cNvSpPr txBox="1">
            <a:spLocks/>
          </p:cNvSpPr>
          <p:nvPr/>
        </p:nvSpPr>
        <p:spPr>
          <a:xfrm>
            <a:off x="611560" y="1988840"/>
            <a:ext cx="7776864" cy="45365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dirty="0" smtClean="0"/>
              <a:t>Přemístění převodovky, popř. i spojky, k zadní nápravě umožňuje rovnoměrnější rozložení hmotnosti na přední a zadní nápravu u nezatíženého vozidla. Toto rozmístění se nazývá </a:t>
            </a:r>
            <a:r>
              <a:rPr lang="cs-CZ" b="1" dirty="0" err="1" smtClean="0"/>
              <a:t>transaxle</a:t>
            </a:r>
            <a:r>
              <a:rPr lang="cs-CZ" b="1" dirty="0"/>
              <a:t> </a:t>
            </a:r>
            <a:r>
              <a:rPr lang="cs-CZ" dirty="0" smtClean="0"/>
              <a:t>(Alfa Romeo, Lancia)</a:t>
            </a:r>
            <a:endParaRPr lang="cs-CZ" b="1" dirty="0" smtClean="0"/>
          </a:p>
          <a:p>
            <a:pPr marL="0" indent="0" algn="just">
              <a:buNone/>
            </a:pPr>
            <a:endParaRPr lang="cs-CZ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509120"/>
            <a:ext cx="4392488" cy="1769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903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844824"/>
            <a:ext cx="8136904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b) Přední pohon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endParaRPr lang="cs-CZ" b="1" dirty="0"/>
          </a:p>
          <a:p>
            <a:pPr marL="0" indent="0" algn="just">
              <a:buNone/>
            </a:pPr>
            <a:r>
              <a:rPr lang="cs-CZ" dirty="0" smtClean="0"/>
              <a:t>Motor s převodovkou a rozvodovkou je umístěn napříč u přední nápravy (Škoda Octavia) nebo podélně před přední nápravou (Audi). Přední náprava je hnací a řídící.</a:t>
            </a:r>
            <a:endParaRPr lang="cs-CZ" b="1" dirty="0" smtClean="0"/>
          </a:p>
          <a:p>
            <a:pPr marL="0" indent="0" algn="just">
              <a:buNone/>
            </a:pPr>
            <a:endParaRPr lang="cs-CZ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420888"/>
            <a:ext cx="5040560" cy="190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589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11560" y="1916832"/>
            <a:ext cx="8075240" cy="42093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Výhody:</a:t>
            </a:r>
            <a:endParaRPr lang="cs-CZ" b="1" dirty="0"/>
          </a:p>
          <a:p>
            <a:pPr lvl="0">
              <a:buFontTx/>
              <a:buChar char="-"/>
            </a:pPr>
            <a:r>
              <a:rPr lang="cs-CZ" dirty="0" smtClean="0"/>
              <a:t>velký a dobře přístupný zavazadlový prostor</a:t>
            </a:r>
          </a:p>
          <a:p>
            <a:pPr lvl="0">
              <a:buFontTx/>
              <a:buChar char="-"/>
            </a:pPr>
            <a:r>
              <a:rPr lang="cs-CZ" dirty="0" smtClean="0"/>
              <a:t>možnost vytvoření různých verzí karoserie</a:t>
            </a:r>
          </a:p>
          <a:p>
            <a:pPr lvl="0">
              <a:buFontTx/>
              <a:buChar char="-"/>
            </a:pPr>
            <a:r>
              <a:rPr lang="cs-CZ" dirty="0" smtClean="0"/>
              <a:t>odpadá spojovací kloubový hřídel</a:t>
            </a:r>
          </a:p>
          <a:p>
            <a:pPr lvl="0">
              <a:buFontTx/>
              <a:buChar char="-"/>
            </a:pPr>
            <a:r>
              <a:rPr lang="cs-CZ" dirty="0" smtClean="0"/>
              <a:t>nejlepší využití obestavěného prostoru</a:t>
            </a:r>
          </a:p>
          <a:p>
            <a:pPr lvl="0">
              <a:buFontTx/>
              <a:buChar char="-"/>
            </a:pPr>
            <a:r>
              <a:rPr lang="cs-CZ" dirty="0" smtClean="0"/>
              <a:t>bezpečnější projíždění zatáček</a:t>
            </a:r>
          </a:p>
          <a:p>
            <a:pPr lvl="0">
              <a:buFontTx/>
              <a:buChar char="-"/>
            </a:pPr>
            <a:r>
              <a:rPr lang="cs-CZ" dirty="0" smtClean="0"/>
              <a:t>jednoduchá konstrukce zadní hnané nápravy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691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39551" y="1772816"/>
            <a:ext cx="8262405" cy="44253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Nevýhody:</a:t>
            </a:r>
            <a:endParaRPr lang="cs-CZ" b="1" dirty="0"/>
          </a:p>
          <a:p>
            <a:pPr lvl="0" algn="just">
              <a:buFontTx/>
              <a:buChar char="-"/>
            </a:pPr>
            <a:r>
              <a:rPr lang="cs-CZ" dirty="0" smtClean="0"/>
              <a:t>odlehčení přední hnací nápravy při akceleraci a jízdě do svahu</a:t>
            </a:r>
          </a:p>
          <a:p>
            <a:pPr lvl="0" algn="just">
              <a:buFontTx/>
              <a:buChar char="-"/>
            </a:pPr>
            <a:r>
              <a:rPr lang="cs-CZ" dirty="0" smtClean="0"/>
              <a:t>nutnost použití stejnoběžných kloubů pro hnací hřídele kol</a:t>
            </a:r>
          </a:p>
          <a:p>
            <a:pPr lvl="0" algn="just">
              <a:buFontTx/>
              <a:buChar char="-"/>
            </a:pPr>
            <a:r>
              <a:rPr lang="cs-CZ" dirty="0" smtClean="0"/>
              <a:t>komplikovanější konstrukce přední nápravy</a:t>
            </a:r>
          </a:p>
          <a:p>
            <a:pPr lvl="0" algn="just">
              <a:buFontTx/>
              <a:buChar char="-"/>
            </a:pPr>
            <a:r>
              <a:rPr lang="cs-CZ" dirty="0" smtClean="0"/>
              <a:t>horší přístup k jednotlivým celkům</a:t>
            </a:r>
          </a:p>
          <a:p>
            <a:pPr lvl="0" algn="just">
              <a:buFontTx/>
              <a:buChar char="-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66030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1"/>
          <p:cNvSpPr>
            <a:spLocks noGrp="1"/>
          </p:cNvSpPr>
          <p:nvPr>
            <p:ph idx="1"/>
          </p:nvPr>
        </p:nvSpPr>
        <p:spPr>
          <a:xfrm>
            <a:off x="539551" y="1844824"/>
            <a:ext cx="8262405" cy="46085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dirty="0" smtClean="0"/>
              <a:t>c) Zadní pohon</a:t>
            </a:r>
            <a:endParaRPr lang="cs-CZ" b="1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 smtClean="0"/>
              <a:t>Motor s převodovkou a rozvodovkou je umístěn u zadní nápravy podélně nebo příčně (T613). Přední náprava je řídící.</a:t>
            </a:r>
            <a:endParaRPr lang="cs-CZ" dirty="0"/>
          </a:p>
          <a:p>
            <a:pPr marL="0" indent="0" algn="just">
              <a:buNone/>
            </a:pPr>
            <a:endParaRPr lang="cs-CZ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5282" y="2420888"/>
            <a:ext cx="4968552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955676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1344</TotalTime>
  <Words>361</Words>
  <Application>Microsoft Office PowerPoint</Application>
  <PresentationFormat>Předvádění na obrazovce (4:3)</PresentationFormat>
  <Paragraphs>63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SS-COPT_Kromeriz</dc:creator>
  <cp:lastModifiedBy>ambroz</cp:lastModifiedBy>
  <cp:revision>53</cp:revision>
  <dcterms:created xsi:type="dcterms:W3CDTF">2013-05-10T15:00:24Z</dcterms:created>
  <dcterms:modified xsi:type="dcterms:W3CDTF">2013-09-23T19:11:16Z</dcterms:modified>
</cp:coreProperties>
</file>