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3" r:id="rId5"/>
    <p:sldId id="261" r:id="rId6"/>
    <p:sldId id="264" r:id="rId7"/>
    <p:sldId id="269" r:id="rId8"/>
    <p:sldId id="270" r:id="rId9"/>
    <p:sldId id="271" r:id="rId10"/>
    <p:sldId id="272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VY_32_INOVACE_AUT1_13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rozměry automobilů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J – Světlá výška automobilu</a:t>
            </a:r>
          </a:p>
          <a:p>
            <a:pPr marL="0" indent="0" algn="just">
              <a:buNone/>
            </a:pPr>
            <a:r>
              <a:rPr lang="cs-CZ" dirty="0" smtClean="0"/>
              <a:t>je nejmenší vzdálenost nejnižšího pevného bodu od základny</a:t>
            </a:r>
          </a:p>
          <a:p>
            <a:pPr marL="0" indent="0" algn="just">
              <a:buNone/>
            </a:pPr>
            <a:r>
              <a:rPr lang="cs-CZ" b="1" dirty="0" smtClean="0"/>
              <a:t>K, L – Nájezdový úhel</a:t>
            </a:r>
          </a:p>
          <a:p>
            <a:pPr marL="0" indent="0" algn="just">
              <a:buNone/>
            </a:pPr>
            <a:r>
              <a:rPr lang="cs-CZ" dirty="0" smtClean="0"/>
              <a:t>největší úhel sevřený základnou a rovinami tečnými k pneumatikám, tak že žádný bod automobilu před (za) nápravou a žádná část pevně připojená k vozidlu neleží pod těmito rovinami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7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46085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sz="2800" dirty="0"/>
              <a:t>JAN, Zdeněk, Bronislav ŽDÁNSKÝ a Jiří ČUMPERA. </a:t>
            </a:r>
            <a:r>
              <a:rPr lang="cs-CZ" sz="2800" i="1" dirty="0"/>
              <a:t>Automobily 1: Podvozky</a:t>
            </a:r>
            <a:r>
              <a:rPr lang="cs-CZ" sz="2800" dirty="0"/>
              <a:t>. Brno: </a:t>
            </a:r>
            <a:r>
              <a:rPr lang="cs-CZ" sz="2800" dirty="0" err="1"/>
              <a:t>Avid</a:t>
            </a:r>
            <a:r>
              <a:rPr lang="cs-CZ" sz="2800" dirty="0"/>
              <a:t>, 2007. ISBN 978-80-87143-03-2</a:t>
            </a:r>
            <a:r>
              <a:rPr lang="cs-CZ" sz="2800" dirty="0" smtClean="0"/>
              <a:t>.</a:t>
            </a:r>
          </a:p>
          <a:p>
            <a:pPr marL="0" indent="0" algn="just">
              <a:buNone/>
            </a:pPr>
            <a:r>
              <a:rPr lang="cs-CZ" sz="2800" dirty="0"/>
              <a:t>PILÁRIK, Milan a Jiří PABST. </a:t>
            </a:r>
            <a:r>
              <a:rPr lang="cs-CZ" sz="2800" i="1" dirty="0"/>
              <a:t>Automobily</a:t>
            </a:r>
            <a:r>
              <a:rPr lang="cs-CZ" sz="2800" dirty="0"/>
              <a:t>. Vyd. 1. Praha: Informatorium, 2000, 3 sv. ISBN 80-86073-65-33.</a:t>
            </a:r>
          </a:p>
          <a:p>
            <a:pPr marL="0" indent="0" algn="just">
              <a:buNone/>
            </a:pPr>
            <a:r>
              <a:rPr lang="cs-CZ" sz="2800" dirty="0"/>
              <a:t>GSCHEIDLE, Rolf. </a:t>
            </a:r>
            <a:r>
              <a:rPr lang="cs-CZ" sz="2800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sz="2800" dirty="0"/>
              <a:t>. Překlad Jiří Handlíř. Praha: Europa-Sobotáles, 2009, 496 s. ISBN 978-80-86706-21-4.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52" y="2120662"/>
            <a:ext cx="8455804" cy="4332675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cs-CZ" dirty="0" smtClean="0"/>
              <a:t>automobil stojí na vodorovné rovině</a:t>
            </a:r>
          </a:p>
          <a:p>
            <a:pPr algn="just">
              <a:buFontTx/>
              <a:buChar char="-"/>
            </a:pPr>
            <a:r>
              <a:rPr lang="cs-CZ" dirty="0" smtClean="0"/>
              <a:t>automobil je zatížen na celkovou přípustnou hmotnost</a:t>
            </a:r>
          </a:p>
          <a:p>
            <a:pPr algn="just">
              <a:buFontTx/>
              <a:buChar char="-"/>
            </a:pPr>
            <a:r>
              <a:rPr lang="cs-CZ" dirty="0" smtClean="0"/>
              <a:t>pneumatiky jsou nahuštěny na tlak odpovídající celkové přípustné hmotnosti</a:t>
            </a:r>
          </a:p>
          <a:p>
            <a:pPr algn="just">
              <a:buFontTx/>
              <a:buChar char="-"/>
            </a:pPr>
            <a:r>
              <a:rPr lang="cs-CZ" dirty="0" smtClean="0"/>
              <a:t>automobil je v klidu a kola jsou natočena pro přímou jízdu </a:t>
            </a:r>
          </a:p>
          <a:p>
            <a:pPr algn="just">
              <a:buFontTx/>
              <a:buChar char="-"/>
            </a:pPr>
            <a:r>
              <a:rPr lang="cs-CZ" dirty="0" smtClean="0"/>
              <a:t>příslušenství, výstroj a výbava jsou normální</a:t>
            </a:r>
          </a:p>
          <a:p>
            <a:pPr algn="just">
              <a:buFontTx/>
              <a:buChar char="-"/>
            </a:pPr>
            <a:endParaRPr lang="cs-CZ" dirty="0" smtClean="0"/>
          </a:p>
          <a:p>
            <a:pPr algn="just">
              <a:buFontTx/>
              <a:buChar char="-"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20652" y="1412776"/>
            <a:ext cx="8281791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1. Předpoklady pro určení rozměrů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3921299"/>
          </a:xfrm>
        </p:spPr>
        <p:txBody>
          <a:bodyPr/>
          <a:lstStyle/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2060848"/>
            <a:ext cx="8064896" cy="4248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94664" y="1250195"/>
            <a:ext cx="6049543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2. Základní rozměry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2008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0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00808"/>
            <a:ext cx="7920880" cy="48245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A – Rozvor</a:t>
            </a:r>
          </a:p>
          <a:p>
            <a:pPr marL="0" indent="0" algn="just">
              <a:buNone/>
            </a:pPr>
            <a:r>
              <a:rPr lang="cs-CZ" dirty="0" smtClean="0"/>
              <a:t>je vzdálenost středů dvou náprav umístěných za sebou na téže straně vozidla. U vozidel se třemi nebo více nápravami se udává celkový rozvor jako součet dílčích rozvorů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>
              <a:buFontTx/>
              <a:buChar char="-"/>
            </a:pP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475252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72816"/>
            <a:ext cx="813690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B – Délka automobilu </a:t>
            </a:r>
          </a:p>
          <a:p>
            <a:pPr marL="0" indent="0" algn="just">
              <a:buNone/>
            </a:pPr>
            <a:r>
              <a:rPr lang="cs-CZ" dirty="0" smtClean="0"/>
              <a:t>je vzdálenost dvou svislých rovin kolmých k podélné střední rovině vozidla dotýkajících se předního a zadního konce vozidla </a:t>
            </a:r>
          </a:p>
          <a:p>
            <a:pPr marL="0" indent="0" algn="just">
              <a:buNone/>
            </a:pPr>
            <a:r>
              <a:rPr lang="cs-CZ" b="1" dirty="0" smtClean="0"/>
              <a:t>C – Přední převis</a:t>
            </a:r>
          </a:p>
          <a:p>
            <a:pPr marL="0" indent="0" algn="just">
              <a:buNone/>
            </a:pPr>
            <a:r>
              <a:rPr lang="cs-CZ" dirty="0" smtClean="0"/>
              <a:t>je vzdálenost mezi svislou rovinou procházející středy předních kol a nejvzdálenějším bodem na přední části vozidla</a:t>
            </a:r>
          </a:p>
        </p:txBody>
      </p:sp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 – Zadní převis</a:t>
            </a:r>
            <a:endParaRPr lang="cs-CZ" b="1" dirty="0"/>
          </a:p>
          <a:p>
            <a:pPr marL="0" indent="0" algn="just">
              <a:buNone/>
            </a:pPr>
            <a:r>
              <a:rPr lang="cs-CZ" dirty="0" smtClean="0"/>
              <a:t>je </a:t>
            </a:r>
            <a:r>
              <a:rPr lang="cs-CZ" dirty="0"/>
              <a:t>vzdálenost mezi svislou rovinou procházející středy </a:t>
            </a:r>
            <a:r>
              <a:rPr lang="cs-CZ" dirty="0" smtClean="0"/>
              <a:t>zadních </a:t>
            </a:r>
            <a:r>
              <a:rPr lang="cs-CZ" dirty="0"/>
              <a:t>kol a nejvzdálenějším bodem na </a:t>
            </a:r>
            <a:r>
              <a:rPr lang="cs-CZ" dirty="0" smtClean="0"/>
              <a:t>zadní </a:t>
            </a:r>
            <a:r>
              <a:rPr lang="cs-CZ" dirty="0"/>
              <a:t>části </a:t>
            </a:r>
            <a:r>
              <a:rPr lang="cs-CZ" dirty="0" smtClean="0"/>
              <a:t>vozidla</a:t>
            </a:r>
          </a:p>
          <a:p>
            <a:pPr marL="0" indent="0">
              <a:buNone/>
            </a:pPr>
            <a:r>
              <a:rPr lang="cs-CZ" b="1" dirty="0" smtClean="0"/>
              <a:t>H – Výška vozidla</a:t>
            </a:r>
          </a:p>
          <a:p>
            <a:pPr marL="0" indent="0" algn="just">
              <a:buNone/>
            </a:pPr>
            <a:r>
              <a:rPr lang="cs-CZ" dirty="0" smtClean="0"/>
              <a:t>Je vzdálenost nejvyššího bodu nezatíženého vozidla od roviny vozovky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9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04856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683568" y="1772816"/>
            <a:ext cx="8262405" cy="46085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 smtClean="0"/>
              <a:t>E, F - Rozchod</a:t>
            </a:r>
            <a:endParaRPr lang="cs-CZ" b="1" dirty="0"/>
          </a:p>
          <a:p>
            <a:pPr marL="0" indent="0" algn="just">
              <a:buNone/>
            </a:pPr>
            <a:r>
              <a:rPr lang="cs-CZ" dirty="0" smtClean="0"/>
              <a:t>je vzdálenost středů otisků pneumatik téže nápravy na vodorovné vozovce</a:t>
            </a:r>
          </a:p>
          <a:p>
            <a:pPr marL="0" indent="0" algn="just">
              <a:buNone/>
            </a:pPr>
            <a:r>
              <a:rPr lang="cs-CZ" b="1" dirty="0" smtClean="0"/>
              <a:t>G – Šířka automobilu</a:t>
            </a:r>
          </a:p>
          <a:p>
            <a:pPr marL="0" indent="0" algn="just">
              <a:buNone/>
            </a:pPr>
            <a:r>
              <a:rPr lang="cs-CZ" dirty="0" smtClean="0"/>
              <a:t>je vzdálenost dvou svislých rovin rovnoběžných s podélnou svislou rovinou dotýkajících se boků vozidla s výjimkou zpětných zrcátek, obrysových a směrových svítilen, pružných blatníků, zatahovacích schůdků a sněhových řetězů </a:t>
            </a:r>
            <a:r>
              <a:rPr lang="cs-CZ" dirty="0"/>
              <a:t> 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5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41682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0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366</Words>
  <Application>Microsoft Office PowerPoint</Application>
  <PresentationFormat>Předvádění na obrazovce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52</cp:revision>
  <dcterms:created xsi:type="dcterms:W3CDTF">2013-05-10T15:00:24Z</dcterms:created>
  <dcterms:modified xsi:type="dcterms:W3CDTF">2013-09-23T19:10:35Z</dcterms:modified>
</cp:coreProperties>
</file>