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70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</a:rPr>
              <a:t>VY_32_INOVACE_AUT1_12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části motorových vozidel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351239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lphaLcParenR"/>
            </a:pPr>
            <a:r>
              <a:rPr lang="cs-CZ" b="1" dirty="0" smtClean="0"/>
              <a:t>Podvozek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nápravy (včetně zavěšení)</a:t>
            </a:r>
          </a:p>
          <a:p>
            <a:pPr algn="just">
              <a:buFontTx/>
              <a:buChar char="-"/>
            </a:pPr>
            <a:r>
              <a:rPr lang="cs-CZ" dirty="0" smtClean="0"/>
              <a:t>pérování</a:t>
            </a:r>
          </a:p>
          <a:p>
            <a:pPr algn="just">
              <a:buFontTx/>
              <a:buChar char="-"/>
            </a:pPr>
            <a:r>
              <a:rPr lang="cs-CZ" dirty="0" smtClean="0"/>
              <a:t>kola</a:t>
            </a:r>
          </a:p>
          <a:p>
            <a:pPr algn="just">
              <a:buFontTx/>
              <a:buChar char="-"/>
            </a:pPr>
            <a:r>
              <a:rPr lang="cs-CZ" dirty="0" smtClean="0"/>
              <a:t>brzdový systém</a:t>
            </a:r>
          </a:p>
          <a:p>
            <a:pPr algn="just">
              <a:buFontTx/>
              <a:buChar char="-"/>
            </a:pPr>
            <a:r>
              <a:rPr lang="cs-CZ" dirty="0" smtClean="0"/>
              <a:t>řízení</a:t>
            </a:r>
          </a:p>
          <a:p>
            <a:pPr algn="just">
              <a:buFontTx/>
              <a:buChar char="-"/>
            </a:pPr>
            <a:r>
              <a:rPr lang="cs-CZ" dirty="0" smtClean="0"/>
              <a:t>příslušenství podvozku (ovládací ústrojí spojky, karburátoru …)</a:t>
            </a:r>
          </a:p>
          <a:p>
            <a:pPr algn="just">
              <a:buFontTx/>
              <a:buChar char="-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4665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1. Osobní automobily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916832"/>
            <a:ext cx="8064896" cy="43924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 smtClean="0"/>
              <a:t>b) Poháněcí soustava</a:t>
            </a:r>
          </a:p>
          <a:p>
            <a:pPr>
              <a:buFontTx/>
              <a:buChar char="-"/>
            </a:pPr>
            <a:r>
              <a:rPr lang="cs-CZ" dirty="0" smtClean="0"/>
              <a:t>hnací ústrojí (motor s příslušenstvím)</a:t>
            </a:r>
          </a:p>
          <a:p>
            <a:pPr algn="just">
              <a:buFontTx/>
              <a:buChar char="-"/>
            </a:pPr>
            <a:r>
              <a:rPr lang="cs-CZ" dirty="0" smtClean="0"/>
              <a:t>převodové ústrojí (spojka, převodovka s řadícím ústrojím, spojovací a kloubové hřídele, rozvodovka a diferenciál.</a:t>
            </a:r>
          </a:p>
          <a:p>
            <a:pPr marL="0" indent="0">
              <a:buNone/>
            </a:pPr>
            <a:r>
              <a:rPr lang="cs-CZ" b="1" dirty="0" smtClean="0"/>
              <a:t>c) Samonosná karoserie</a:t>
            </a:r>
          </a:p>
          <a:p>
            <a:pPr algn="just">
              <a:buFontTx/>
              <a:buChar char="-"/>
            </a:pPr>
            <a:r>
              <a:rPr lang="cs-CZ" dirty="0" smtClean="0"/>
              <a:t>základní nosná část, umožňuje přepravu osob a nákladu 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Font typeface="Arial" pitchFamily="34" charset="0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d) Příslušenství</a:t>
            </a:r>
          </a:p>
          <a:p>
            <a:pPr algn="just">
              <a:buFontTx/>
              <a:buChar char="-"/>
            </a:pPr>
            <a:r>
              <a:rPr lang="cs-CZ" dirty="0" smtClean="0"/>
              <a:t>Zařízení a přístroje pevně spojené s vozidlem, které jsou po technické stránce nezbytné pro dopravní činnost vozidla            ( osvětlení, chlazení, zapalování …)</a:t>
            </a:r>
          </a:p>
          <a:p>
            <a:pPr marL="0" indent="0" algn="just">
              <a:buNone/>
            </a:pPr>
            <a:r>
              <a:rPr lang="cs-CZ" b="1" dirty="0" smtClean="0"/>
              <a:t>e) Výbava</a:t>
            </a:r>
          </a:p>
          <a:p>
            <a:pPr algn="just">
              <a:buFontTx/>
              <a:buChar char="-"/>
            </a:pPr>
            <a:r>
              <a:rPr lang="cs-CZ" dirty="0" smtClean="0"/>
              <a:t>části, které nejsou pevně spojené s vozidlem ( lékárnička, hasící přístroj, výstražný trojúhelník …)   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  <a:p>
            <a:pPr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7992888" cy="42897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611560" y="1988840"/>
            <a:ext cx="7776864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f) Výstroj</a:t>
            </a:r>
            <a:endParaRPr lang="cs-CZ" b="1" dirty="0"/>
          </a:p>
          <a:p>
            <a:pPr marL="0" indent="0" algn="just">
              <a:buNone/>
            </a:pPr>
            <a:r>
              <a:rPr lang="cs-CZ" dirty="0"/>
              <a:t>Zařízení a přístroje pevně spojené s vozidlem, které </a:t>
            </a:r>
            <a:r>
              <a:rPr lang="cs-CZ" dirty="0" smtClean="0"/>
              <a:t>nejsou nezbytně nutné </a:t>
            </a:r>
            <a:r>
              <a:rPr lang="cs-CZ" dirty="0"/>
              <a:t>pro dopravní činnost </a:t>
            </a:r>
            <a:r>
              <a:rPr lang="cs-CZ" dirty="0" smtClean="0"/>
              <a:t>vozidla, ale jsou pro provoz předepsané nebo účelné  </a:t>
            </a:r>
            <a:r>
              <a:rPr lang="cs-CZ" dirty="0"/>
              <a:t>( </a:t>
            </a:r>
            <a:r>
              <a:rPr lang="cs-CZ" dirty="0" smtClean="0"/>
              <a:t>zpětná zrcátka, stěrač skla, rychloměr, bezpečnostní pásy </a:t>
            </a:r>
            <a:r>
              <a:rPr lang="cs-CZ" dirty="0"/>
              <a:t>…)</a:t>
            </a:r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24718"/>
            <a:ext cx="8136904" cy="3972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a) Strojový podvozek </a:t>
            </a:r>
          </a:p>
          <a:p>
            <a:pPr algn="just">
              <a:buFontTx/>
              <a:buChar char="-"/>
            </a:pPr>
            <a:r>
              <a:rPr lang="cs-CZ" dirty="0" smtClean="0"/>
              <a:t>podvozek ( rám – základní nosná část automobilu, podvěsy, řízení, příslušenství podvozku)</a:t>
            </a:r>
          </a:p>
          <a:p>
            <a:pPr algn="just">
              <a:buFontTx/>
              <a:buChar char="-"/>
            </a:pPr>
            <a:r>
              <a:rPr lang="cs-CZ" dirty="0" smtClean="0"/>
              <a:t>poháněcí soustava ( motor s příslušenstvím a převodová ústrojí)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916832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1. </a:t>
            </a:r>
            <a:r>
              <a:rPr lang="cs-CZ" sz="4000" dirty="0" smtClean="0"/>
              <a:t>Nákladní </a:t>
            </a:r>
            <a:r>
              <a:rPr lang="cs-CZ" sz="4000" dirty="0"/>
              <a:t>automobily</a:t>
            </a:r>
            <a:endParaRPr lang="cs-CZ" sz="4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b) Karoserie </a:t>
            </a:r>
            <a:endParaRPr lang="cs-CZ" b="1" dirty="0"/>
          </a:p>
          <a:p>
            <a:pPr lvl="0" algn="just">
              <a:buFontTx/>
              <a:buChar char="-"/>
            </a:pPr>
            <a:r>
              <a:rPr lang="cs-CZ" dirty="0" smtClean="0"/>
              <a:t>není nosnou částí automobilu a je připevněna k rámu</a:t>
            </a:r>
          </a:p>
          <a:p>
            <a:pPr marL="0" lvl="0" indent="0" algn="just">
              <a:buNone/>
            </a:pPr>
            <a:r>
              <a:rPr lang="cs-CZ" b="1" dirty="0" smtClean="0"/>
              <a:t>c) Příslušenství</a:t>
            </a:r>
          </a:p>
          <a:p>
            <a:pPr marL="0" lvl="0" indent="0" algn="just">
              <a:buNone/>
            </a:pPr>
            <a:r>
              <a:rPr lang="cs-CZ" dirty="0"/>
              <a:t>Zařízení a přístroje pevně spojené s vozidlem, které jsou po technické stránce nezbytné pro dopravní činnost vozidla </a:t>
            </a:r>
            <a:r>
              <a:rPr lang="cs-CZ" dirty="0" smtClean="0"/>
              <a:t>( </a:t>
            </a:r>
            <a:r>
              <a:rPr lang="cs-CZ" dirty="0"/>
              <a:t>osvětlení, chlazení, zapalování …)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1" y="1772816"/>
            <a:ext cx="8262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) Výstroj </a:t>
            </a:r>
          </a:p>
          <a:p>
            <a:pPr marL="0" indent="0" algn="just">
              <a:buNone/>
            </a:pPr>
            <a:r>
              <a:rPr lang="cs-CZ" dirty="0"/>
              <a:t>Zařízení a přístroje pevně spojené s vozidlem, které nejsou nezbytně nutné pro dopravní činnost vozidla, ale jsou pro provoz předepsané nebo účelné  ( zpětná zrcátka, stěrač skla, rychloměr, bezpečnostní pásy </a:t>
            </a:r>
            <a:r>
              <a:rPr lang="cs-CZ" dirty="0" smtClean="0"/>
              <a:t>…)</a:t>
            </a:r>
          </a:p>
          <a:p>
            <a:pPr marL="0" indent="0" algn="just">
              <a:buNone/>
            </a:pPr>
            <a:r>
              <a:rPr lang="cs-CZ" b="1" dirty="0"/>
              <a:t>e) Výbava</a:t>
            </a:r>
          </a:p>
          <a:p>
            <a:pPr marL="0" indent="0" algn="just">
              <a:buNone/>
            </a:pPr>
            <a:r>
              <a:rPr lang="cs-CZ" dirty="0"/>
              <a:t>části, které nejsou pevně spojené s vozidlem </a:t>
            </a:r>
            <a:r>
              <a:rPr lang="cs-CZ" dirty="0" smtClean="0"/>
              <a:t>        ( </a:t>
            </a:r>
            <a:r>
              <a:rPr lang="cs-CZ" dirty="0"/>
              <a:t>lékárnička, hasící přístroj, výstražný </a:t>
            </a:r>
            <a:r>
              <a:rPr lang="cs-CZ" dirty="0" smtClean="0"/>
              <a:t>trojúhelník, rychloměr </a:t>
            </a:r>
            <a:r>
              <a:rPr lang="cs-CZ" dirty="0"/>
              <a:t>…)   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 JAN, Zdeněk, Bronislav ŽDÁNSKÝ a Jiří ČUMPERA. </a:t>
            </a:r>
            <a:r>
              <a:rPr lang="cs-CZ" sz="2800" i="1" dirty="0"/>
              <a:t>Automobily 1: Podvozky</a:t>
            </a:r>
            <a:r>
              <a:rPr lang="cs-CZ" sz="2800" dirty="0"/>
              <a:t>. Brno: </a:t>
            </a:r>
            <a:r>
              <a:rPr lang="cs-CZ" sz="2800" dirty="0" err="1"/>
              <a:t>Avid</a:t>
            </a:r>
            <a:r>
              <a:rPr lang="cs-CZ" sz="2800" dirty="0"/>
              <a:t>, 2007. ISBN 978-80-87143-03-2.</a:t>
            </a:r>
          </a:p>
          <a:p>
            <a:pPr marL="0" indent="0">
              <a:buNone/>
            </a:pPr>
            <a:r>
              <a:rPr lang="cs-CZ" sz="2800" dirty="0"/>
              <a:t>PILÁRIK, Milan a Jiří PABST. </a:t>
            </a:r>
            <a:r>
              <a:rPr lang="cs-CZ" sz="2800" i="1" dirty="0"/>
              <a:t>Automobily</a:t>
            </a:r>
            <a:r>
              <a:rPr lang="cs-CZ" sz="2800" dirty="0"/>
              <a:t>. Vyd. 1. Praha: Informatorium, 2000, 3 sv. ISBN </a:t>
            </a:r>
            <a:r>
              <a:rPr lang="cs-CZ" sz="2800"/>
              <a:t>80-86073-65-33</a:t>
            </a:r>
            <a:r>
              <a:rPr lang="cs-CZ" sz="2800" smtClean="0"/>
              <a:t>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346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49</cp:revision>
  <dcterms:created xsi:type="dcterms:W3CDTF">2013-05-10T15:00:24Z</dcterms:created>
  <dcterms:modified xsi:type="dcterms:W3CDTF">2013-09-23T19:09:46Z</dcterms:modified>
</cp:coreProperties>
</file>