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3" r:id="rId5"/>
    <p:sldId id="258" r:id="rId6"/>
    <p:sldId id="261" r:id="rId7"/>
    <p:sldId id="264" r:id="rId8"/>
    <p:sldId id="269" r:id="rId9"/>
    <p:sldId id="270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52285" cy="3816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2167291" y="2406733"/>
            <a:ext cx="6956550" cy="28944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373216"/>
            <a:ext cx="5760640" cy="138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8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4776" y="476672"/>
            <a:ext cx="9152285" cy="81947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5393093" y="256872"/>
            <a:ext cx="3643403" cy="15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5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2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7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7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0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0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084168" y="188640"/>
            <a:ext cx="270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>
                <a:solidFill>
                  <a:schemeClr val="bg1"/>
                </a:solidFill>
              </a:rPr>
              <a:t>VY_32_INOVACE_AUT1_11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464" y="1345945"/>
            <a:ext cx="6787773" cy="971550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Kategorie a druhy motorových vozidel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9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132856"/>
            <a:ext cx="8219256" cy="4608512"/>
          </a:xfrm>
        </p:spPr>
        <p:txBody>
          <a:bodyPr>
            <a:normAutofit/>
          </a:bodyPr>
          <a:lstStyle/>
          <a:p>
            <a:pPr marL="0" indent="0" algn="just">
              <a:buFont typeface="Symbol" pitchFamily="18" charset="2"/>
              <a:buNone/>
            </a:pPr>
            <a:r>
              <a:rPr lang="cs-CZ" sz="2800" dirty="0"/>
              <a:t>Česká republika. Zákon o podmínkách provozu na pozemních komunikacích. In: </a:t>
            </a:r>
            <a:r>
              <a:rPr lang="cs-CZ" sz="2800" i="1" dirty="0"/>
              <a:t>56/2001 Sb</a:t>
            </a:r>
            <a:r>
              <a:rPr lang="cs-CZ" sz="2800" dirty="0"/>
              <a:t>. 2001.</a:t>
            </a:r>
            <a:endParaRPr lang="cs-CZ" sz="3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246747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Použitá literatura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8081"/>
            <a:ext cx="8064896" cy="43512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Zařazení motorových vozidel do jednotlivých kategorií řeší v České republice zákon č. 56/2001 Sb. O podmínkách provozu vozidel na pozemních komunikacích.</a:t>
            </a:r>
          </a:p>
          <a:p>
            <a:pPr marL="0" indent="0" algn="just">
              <a:buNone/>
            </a:pPr>
            <a:r>
              <a:rPr lang="cs-CZ" dirty="0" smtClean="0"/>
              <a:t>Příloha zákona č.56/2001 Sb. vymezuje sedm základních kategorií, které jsou dále rozděleny na skupiny podle vlastní konstrukce vozidel.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4665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1. Legislativní norma 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04864"/>
            <a:ext cx="8075240" cy="3921299"/>
          </a:xfrm>
        </p:spPr>
        <p:txBody>
          <a:bodyPr/>
          <a:lstStyle/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2060848"/>
            <a:ext cx="8064896" cy="42484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 smtClean="0"/>
              <a:t>a) Kategorie L – motorová vozidla zpravidla s méně než čtyřmi koly</a:t>
            </a:r>
          </a:p>
          <a:p>
            <a:pPr>
              <a:buFontTx/>
              <a:buChar char="-"/>
            </a:pPr>
            <a:r>
              <a:rPr lang="cs-CZ" dirty="0" smtClean="0"/>
              <a:t>mopedy</a:t>
            </a:r>
          </a:p>
          <a:p>
            <a:pPr>
              <a:buFontTx/>
              <a:buChar char="-"/>
            </a:pPr>
            <a:r>
              <a:rPr lang="cs-CZ" dirty="0" smtClean="0"/>
              <a:t>motocykly</a:t>
            </a:r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říkolky</a:t>
            </a:r>
          </a:p>
          <a:p>
            <a:pPr>
              <a:buFontTx/>
              <a:buChar char="-"/>
            </a:pPr>
            <a:r>
              <a:rPr lang="cs-CZ" dirty="0" smtClean="0"/>
              <a:t>čtyřkolky</a:t>
            </a:r>
          </a:p>
          <a:p>
            <a:pPr>
              <a:buFontTx/>
              <a:buChar char="-"/>
            </a:pPr>
            <a:r>
              <a:rPr lang="cs-CZ" dirty="0" smtClean="0"/>
              <a:t>motokola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Font typeface="Arial" pitchFamily="34" charset="0"/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94664" y="1250195"/>
            <a:ext cx="6049543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2. Kategorie a druhy vozidel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7920880" cy="48245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b) Kategorie M – motorová vozidla, která mají nejméně čtyři kola a používají se pro dopravu osob</a:t>
            </a:r>
          </a:p>
          <a:p>
            <a:pPr algn="just">
              <a:buFontTx/>
              <a:buChar char="-"/>
            </a:pPr>
            <a:r>
              <a:rPr lang="cs-CZ" dirty="0" smtClean="0"/>
              <a:t>osobní automobil maximálně osm míst k přepravě (mimo řidiče)</a:t>
            </a:r>
          </a:p>
          <a:p>
            <a:pPr algn="just">
              <a:buFontTx/>
              <a:buChar char="-"/>
            </a:pPr>
            <a:r>
              <a:rPr lang="cs-CZ" dirty="0" smtClean="0"/>
              <a:t>autobus více jak osm míst k přepravě, nejvyšší přípustná hmotnost do 5000 kg</a:t>
            </a:r>
          </a:p>
          <a:p>
            <a:pPr algn="just">
              <a:buFontTx/>
              <a:buChar char="-"/>
            </a:pPr>
            <a:r>
              <a:rPr lang="cs-CZ" dirty="0"/>
              <a:t>autobus více jak osm míst k přepravě, nejvyšší přípustná hmotnost </a:t>
            </a:r>
            <a:r>
              <a:rPr lang="cs-CZ" dirty="0" smtClean="0"/>
              <a:t>nad </a:t>
            </a:r>
            <a:r>
              <a:rPr lang="cs-CZ" dirty="0"/>
              <a:t>5000 kg</a:t>
            </a:r>
          </a:p>
          <a:p>
            <a:pPr algn="just">
              <a:buFontTx/>
              <a:buChar char="-"/>
            </a:pPr>
            <a:endParaRPr lang="cs-CZ" dirty="0" smtClean="0"/>
          </a:p>
          <a:p>
            <a:pPr algn="just"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90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276873"/>
            <a:ext cx="7992888" cy="40016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	</a:t>
            </a:r>
            <a:endParaRPr lang="cs-CZ" dirty="0"/>
          </a:p>
          <a:p>
            <a:pPr marL="0" indent="0">
              <a:buFont typeface="Symbol" pitchFamily="18" charset="2"/>
              <a:buNone/>
            </a:pPr>
            <a:endParaRPr lang="cs-CZ" dirty="0"/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5076056" y="2492896"/>
            <a:ext cx="3096344" cy="3785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>
          <a:xfrm>
            <a:off x="611560" y="1988840"/>
            <a:ext cx="7776864" cy="45365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b="1" dirty="0" smtClean="0"/>
              <a:t>c) </a:t>
            </a:r>
            <a:r>
              <a:rPr lang="cs-CZ" b="1" dirty="0"/>
              <a:t>Kategorie </a:t>
            </a:r>
            <a:r>
              <a:rPr lang="cs-CZ" b="1" dirty="0" smtClean="0"/>
              <a:t>N </a:t>
            </a:r>
            <a:r>
              <a:rPr lang="cs-CZ" b="1" dirty="0"/>
              <a:t>– motorová vozidla, která mají nejméně čtyři kola a používají se pro </a:t>
            </a:r>
            <a:r>
              <a:rPr lang="cs-CZ" b="1" dirty="0" smtClean="0"/>
              <a:t>dopravu nákladů</a:t>
            </a:r>
            <a:endParaRPr lang="cs-CZ" b="1" dirty="0"/>
          </a:p>
          <a:p>
            <a:pPr algn="just">
              <a:buFontTx/>
              <a:buChar char="-"/>
            </a:pPr>
            <a:r>
              <a:rPr lang="cs-CZ" dirty="0" smtClean="0"/>
              <a:t>vozidlo</a:t>
            </a:r>
            <a:r>
              <a:rPr lang="cs-CZ" dirty="0"/>
              <a:t>, jehož největší přípustná hmotnost nepřevyšuje 3 500 </a:t>
            </a:r>
            <a:r>
              <a:rPr lang="cs-CZ" dirty="0" smtClean="0"/>
              <a:t>kg</a:t>
            </a:r>
          </a:p>
          <a:p>
            <a:pPr algn="just">
              <a:buFontTx/>
              <a:buChar char="-"/>
            </a:pPr>
            <a:r>
              <a:rPr lang="cs-CZ" dirty="0" smtClean="0"/>
              <a:t>vozidlo</a:t>
            </a:r>
            <a:r>
              <a:rPr lang="cs-CZ" dirty="0"/>
              <a:t>, jehož největší přípustná hmotnost </a:t>
            </a:r>
            <a:r>
              <a:rPr lang="cs-CZ" dirty="0" smtClean="0"/>
              <a:t>převyšuje </a:t>
            </a:r>
            <a:r>
              <a:rPr lang="cs-CZ" dirty="0"/>
              <a:t>3 500 </a:t>
            </a:r>
            <a:r>
              <a:rPr lang="cs-CZ" dirty="0" smtClean="0"/>
              <a:t>kg a nepřevyšuje 12 000 kg</a:t>
            </a:r>
          </a:p>
          <a:p>
            <a:pPr algn="just">
              <a:buFontTx/>
              <a:buChar char="-"/>
            </a:pPr>
            <a:r>
              <a:rPr lang="cs-CZ" dirty="0" smtClean="0"/>
              <a:t>vozidlo</a:t>
            </a:r>
            <a:r>
              <a:rPr lang="cs-CZ" dirty="0"/>
              <a:t>, jehož největší přípustná hmotnost </a:t>
            </a:r>
            <a:r>
              <a:rPr lang="cs-CZ" dirty="0" smtClean="0"/>
              <a:t>převyšuje 12 000 </a:t>
            </a:r>
            <a:r>
              <a:rPr lang="cs-CZ" dirty="0"/>
              <a:t>kg</a:t>
            </a:r>
            <a:endParaRPr lang="cs-CZ" dirty="0" smtClean="0"/>
          </a:p>
          <a:p>
            <a:pPr marL="0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390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136904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d) Kategorie O </a:t>
            </a:r>
            <a:r>
              <a:rPr lang="cs-CZ" b="1" dirty="0"/>
              <a:t>– </a:t>
            </a:r>
            <a:r>
              <a:rPr lang="cs-CZ" b="1" dirty="0" smtClean="0"/>
              <a:t>přípojná vozidla </a:t>
            </a:r>
          </a:p>
          <a:p>
            <a:pPr algn="just">
              <a:buFontTx/>
              <a:buChar char="-"/>
            </a:pPr>
            <a:r>
              <a:rPr lang="cs-CZ" dirty="0" smtClean="0"/>
              <a:t>největší </a:t>
            </a:r>
            <a:r>
              <a:rPr lang="cs-CZ" dirty="0"/>
              <a:t>přípustná </a:t>
            </a:r>
            <a:r>
              <a:rPr lang="cs-CZ" dirty="0" smtClean="0"/>
              <a:t>hmotnost  do 750 kg</a:t>
            </a:r>
          </a:p>
          <a:p>
            <a:pPr algn="just">
              <a:buFontTx/>
              <a:buChar char="-"/>
            </a:pPr>
            <a:r>
              <a:rPr lang="cs-CZ" dirty="0" smtClean="0"/>
              <a:t>největší </a:t>
            </a:r>
            <a:r>
              <a:rPr lang="cs-CZ" dirty="0"/>
              <a:t>přípustná hmotnost převyšuje </a:t>
            </a:r>
            <a:r>
              <a:rPr lang="cs-CZ" dirty="0" smtClean="0"/>
              <a:t>750 kg</a:t>
            </a:r>
            <a:r>
              <a:rPr lang="cs-CZ" dirty="0"/>
              <a:t>, ale nepřevyšuje 3 </a:t>
            </a:r>
            <a:r>
              <a:rPr lang="cs-CZ" dirty="0" smtClean="0"/>
              <a:t>500 kg</a:t>
            </a:r>
          </a:p>
          <a:p>
            <a:pPr algn="just">
              <a:buFontTx/>
              <a:buChar char="-"/>
            </a:pPr>
            <a:r>
              <a:rPr lang="cs-CZ" dirty="0"/>
              <a:t>největší přípustná hmotnost převyšuje </a:t>
            </a:r>
            <a:r>
              <a:rPr lang="cs-CZ" dirty="0" smtClean="0"/>
              <a:t>3 500 </a:t>
            </a:r>
            <a:r>
              <a:rPr lang="cs-CZ" dirty="0"/>
              <a:t>kg, ale nepřevyšuje </a:t>
            </a:r>
            <a:r>
              <a:rPr lang="cs-CZ" dirty="0" smtClean="0"/>
              <a:t>10 000 kg</a:t>
            </a:r>
          </a:p>
          <a:p>
            <a:pPr algn="just">
              <a:buFontTx/>
              <a:buChar char="-"/>
            </a:pPr>
            <a:r>
              <a:rPr lang="cs-CZ" dirty="0"/>
              <a:t>největší přípustná hmotnost převyšuje </a:t>
            </a:r>
            <a:r>
              <a:rPr lang="cs-CZ" dirty="0" smtClean="0"/>
              <a:t>10 000 </a:t>
            </a:r>
            <a:r>
              <a:rPr lang="cs-CZ" dirty="0"/>
              <a:t>kg, </a:t>
            </a:r>
          </a:p>
          <a:p>
            <a:pPr algn="just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95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e) </a:t>
            </a:r>
            <a:r>
              <a:rPr lang="cs-CZ" b="1" dirty="0"/>
              <a:t>Kategorie </a:t>
            </a:r>
            <a:r>
              <a:rPr lang="cs-CZ" b="1" dirty="0" smtClean="0"/>
              <a:t>T </a:t>
            </a:r>
            <a:r>
              <a:rPr lang="cs-CZ" b="1" dirty="0"/>
              <a:t>– </a:t>
            </a:r>
            <a:r>
              <a:rPr lang="cs-CZ" b="1" dirty="0" smtClean="0"/>
              <a:t>traktory</a:t>
            </a:r>
            <a:endParaRPr lang="cs-CZ" b="1" dirty="0"/>
          </a:p>
          <a:p>
            <a:pPr lvl="0">
              <a:buFontTx/>
              <a:buChar char="-"/>
            </a:pPr>
            <a:r>
              <a:rPr lang="cs-CZ" dirty="0" smtClean="0"/>
              <a:t>zemědělské kolové</a:t>
            </a:r>
          </a:p>
          <a:p>
            <a:pPr lvl="0">
              <a:buFontTx/>
              <a:buChar char="-"/>
            </a:pPr>
            <a:r>
              <a:rPr lang="cs-CZ" dirty="0" smtClean="0"/>
              <a:t>zemědělské pásové</a:t>
            </a:r>
          </a:p>
          <a:p>
            <a:pPr lvl="0">
              <a:buFontTx/>
              <a:buChar char="-"/>
            </a:pPr>
            <a:r>
              <a:rPr lang="cs-CZ" dirty="0" smtClean="0"/>
              <a:t>lesnické kolové</a:t>
            </a:r>
          </a:p>
          <a:p>
            <a:pPr lvl="0">
              <a:buFontTx/>
              <a:buChar char="-"/>
            </a:pPr>
            <a:r>
              <a:rPr lang="cs-CZ" dirty="0" smtClean="0"/>
              <a:t>lesnické pásové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9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1" y="1772816"/>
            <a:ext cx="8262405" cy="44253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f) </a:t>
            </a:r>
            <a:r>
              <a:rPr lang="cs-CZ" b="1" dirty="0"/>
              <a:t>Kategorie </a:t>
            </a:r>
            <a:r>
              <a:rPr lang="cs-CZ" b="1" dirty="0" smtClean="0"/>
              <a:t>S </a:t>
            </a:r>
            <a:r>
              <a:rPr lang="cs-CZ" b="1" dirty="0"/>
              <a:t>– </a:t>
            </a:r>
            <a:r>
              <a:rPr lang="cs-CZ" b="1" dirty="0" smtClean="0"/>
              <a:t>pracovní stroje</a:t>
            </a:r>
            <a:endParaRPr lang="cs-CZ" b="1" dirty="0"/>
          </a:p>
          <a:p>
            <a:pPr lvl="0" algn="just">
              <a:buFontTx/>
              <a:buChar char="-"/>
            </a:pPr>
            <a:r>
              <a:rPr lang="cs-CZ" dirty="0" smtClean="0"/>
              <a:t>samojízdný, </a:t>
            </a:r>
            <a:r>
              <a:rPr lang="cs-CZ" dirty="0"/>
              <a:t>je zvláštní vozidlo s vlastním zdrojem pohonu, konstrukčně a </a:t>
            </a:r>
            <a:r>
              <a:rPr lang="cs-CZ" dirty="0" smtClean="0"/>
              <a:t>svým </a:t>
            </a:r>
            <a:r>
              <a:rPr lang="cs-CZ" dirty="0"/>
              <a:t>vybavením určené pouze pro vykonávání určitých pracovních činností. </a:t>
            </a:r>
            <a:endParaRPr lang="cs-CZ" dirty="0" smtClean="0"/>
          </a:p>
          <a:p>
            <a:pPr lvl="0" algn="just">
              <a:buFontTx/>
              <a:buChar char="-"/>
            </a:pPr>
            <a:r>
              <a:rPr lang="cs-CZ" dirty="0" smtClean="0"/>
              <a:t>přípojný </a:t>
            </a:r>
            <a:r>
              <a:rPr lang="cs-CZ" dirty="0"/>
              <a:t>je zvláštní vozidlo </a:t>
            </a:r>
            <a:r>
              <a:rPr lang="cs-CZ" dirty="0" smtClean="0"/>
              <a:t>bez vlastního zdroje </a:t>
            </a:r>
            <a:r>
              <a:rPr lang="cs-CZ" dirty="0"/>
              <a:t>pohonu, konstrukčně a </a:t>
            </a:r>
            <a:r>
              <a:rPr lang="cs-CZ" dirty="0" smtClean="0"/>
              <a:t>svým </a:t>
            </a:r>
            <a:r>
              <a:rPr lang="cs-CZ" dirty="0"/>
              <a:t>vybavením určené pouze pro vykonávání určitých pracovních činností.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603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539551" y="2276872"/>
            <a:ext cx="8262405" cy="39212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g) </a:t>
            </a:r>
            <a:r>
              <a:rPr lang="cs-CZ" b="1" dirty="0"/>
              <a:t>Kategorie </a:t>
            </a:r>
            <a:r>
              <a:rPr lang="cs-CZ" b="1" dirty="0" smtClean="0"/>
              <a:t>R </a:t>
            </a:r>
            <a:r>
              <a:rPr lang="cs-CZ" b="1" dirty="0"/>
              <a:t>– ostatní vozidla, která nelze zařadit do výše uvedených kategorií</a:t>
            </a:r>
          </a:p>
          <a:p>
            <a:pPr lvl="0">
              <a:buFontTx/>
              <a:buChar char="-"/>
            </a:pPr>
            <a:r>
              <a:rPr lang="cs-CZ" dirty="0" smtClean="0"/>
              <a:t>jízdní kola (včetně koloběžek, </a:t>
            </a:r>
            <a:r>
              <a:rPr lang="cs-CZ" dirty="0" err="1" smtClean="0"/>
              <a:t>odrážedel</a:t>
            </a:r>
            <a:r>
              <a:rPr lang="cs-CZ" dirty="0" smtClean="0"/>
              <a:t> apod.)</a:t>
            </a:r>
          </a:p>
          <a:p>
            <a:pPr lvl="0">
              <a:buFontTx/>
              <a:buChar char="-"/>
            </a:pPr>
            <a:r>
              <a:rPr lang="cs-CZ" dirty="0" smtClean="0"/>
              <a:t>potahová vozidla (kolová i sáně)</a:t>
            </a:r>
          </a:p>
          <a:p>
            <a:pPr lvl="0">
              <a:buFontTx/>
              <a:buChar char="-"/>
            </a:pPr>
            <a:r>
              <a:rPr lang="cs-CZ" dirty="0" smtClean="0"/>
              <a:t>ruční vozíky</a:t>
            </a:r>
          </a:p>
          <a:p>
            <a:pPr lvl="0">
              <a:buFontTx/>
              <a:buChar char="-"/>
            </a:pPr>
            <a:r>
              <a:rPr lang="cs-CZ" dirty="0" smtClean="0"/>
              <a:t>vozíky pro invalidy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5567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357</Words>
  <Application>Microsoft Office PowerPoint</Application>
  <PresentationFormat>Předvádění na obrazovce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SS-COPT_Kromeriz</dc:creator>
  <cp:lastModifiedBy>ambroz</cp:lastModifiedBy>
  <cp:revision>43</cp:revision>
  <dcterms:created xsi:type="dcterms:W3CDTF">2013-05-10T15:00:24Z</dcterms:created>
  <dcterms:modified xsi:type="dcterms:W3CDTF">2013-09-23T19:09:01Z</dcterms:modified>
</cp:coreProperties>
</file>