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3" r:id="rId5"/>
    <p:sldId id="258" r:id="rId6"/>
    <p:sldId id="261" r:id="rId7"/>
    <p:sldId id="264" r:id="rId8"/>
    <p:sldId id="269" r:id="rId9"/>
    <p:sldId id="270" r:id="rId10"/>
    <p:sldId id="271" r:id="rId11"/>
    <p:sldId id="272" r:id="rId12"/>
    <p:sldId id="273" r:id="rId13"/>
    <p:sldId id="279" r:id="rId14"/>
    <p:sldId id="278" r:id="rId15"/>
    <p:sldId id="277" r:id="rId16"/>
    <p:sldId id="276" r:id="rId17"/>
    <p:sldId id="275" r:id="rId18"/>
    <p:sldId id="280" r:id="rId19"/>
    <p:sldId id="281" r:id="rId20"/>
    <p:sldId id="282" r:id="rId21"/>
    <p:sldId id="274" r:id="rId22"/>
    <p:sldId id="262" r:id="rId2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1075"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fld id="{FF1FD846-D213-4DE2-9919-124C28598D7E}" type="datetimeFigureOut">
              <a:rPr lang="cs-CZ" smtClean="0"/>
              <a:t>23.9.2013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1479B8-7135-4272-8123-DBC2EC51971F}" type="slidenum">
              <a:rPr lang="cs-CZ" smtClean="0"/>
              <a:t>‹#›</a:t>
            </a:fld>
            <a:endParaRPr lang="cs-CZ"/>
          </a:p>
        </p:txBody>
      </p:sp>
      <p:sp>
        <p:nvSpPr>
          <p:cNvPr id="7" name="Obdélník 6"/>
          <p:cNvSpPr/>
          <p:nvPr userDrawn="1"/>
        </p:nvSpPr>
        <p:spPr>
          <a:xfrm>
            <a:off x="0" y="0"/>
            <a:ext cx="9152285" cy="3816425"/>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92000">
                <a:schemeClr val="bg1">
                  <a:shade val="100000"/>
                  <a:satMod val="115000"/>
                  <a:lumMod val="68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cs-CZ" sz="4800" b="1" dirty="0">
              <a:ln w="50800"/>
              <a:solidFill>
                <a:schemeClr val="bg1">
                  <a:shade val="50000"/>
                </a:schemeClr>
              </a:solidFill>
              <a:latin typeface="American Garamond AT" pitchFamily="2" charset="0"/>
            </a:endParaRPr>
          </a:p>
        </p:txBody>
      </p:sp>
      <p:pic>
        <p:nvPicPr>
          <p:cNvPr id="8" name="Obrázek 7"/>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040" t="14162" r="1827" b="16278"/>
          <a:stretch/>
        </p:blipFill>
        <p:spPr>
          <a:xfrm>
            <a:off x="2167291" y="2406733"/>
            <a:ext cx="6956550" cy="2894475"/>
          </a:xfrm>
          <a:prstGeom prst="rect">
            <a:avLst/>
          </a:prstGeom>
        </p:spPr>
      </p:pic>
      <p:pic>
        <p:nvPicPr>
          <p:cNvPr id="9" name="Obrázek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1680" y="5373216"/>
            <a:ext cx="5760640" cy="1389805"/>
          </a:xfrm>
          <a:prstGeom prst="rect">
            <a:avLst/>
          </a:prstGeom>
        </p:spPr>
      </p:pic>
    </p:spTree>
    <p:extLst>
      <p:ext uri="{BB962C8B-B14F-4D97-AF65-F5344CB8AC3E}">
        <p14:creationId xmlns:p14="http://schemas.microsoft.com/office/powerpoint/2010/main" val="467113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F1FD846-D213-4DE2-9919-124C28598D7E}" type="datetimeFigureOut">
              <a:rPr lang="cs-CZ" smtClean="0"/>
              <a:t>23.9.2013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1479B8-7135-4272-8123-DBC2EC51971F}" type="slidenum">
              <a:rPr lang="cs-CZ" smtClean="0"/>
              <a:t>‹#›</a:t>
            </a:fld>
            <a:endParaRPr lang="cs-CZ"/>
          </a:p>
        </p:txBody>
      </p:sp>
    </p:spTree>
    <p:extLst>
      <p:ext uri="{BB962C8B-B14F-4D97-AF65-F5344CB8AC3E}">
        <p14:creationId xmlns:p14="http://schemas.microsoft.com/office/powerpoint/2010/main" val="2141013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F1FD846-D213-4DE2-9919-124C28598D7E}" type="datetimeFigureOut">
              <a:rPr lang="cs-CZ" smtClean="0"/>
              <a:t>23.9.2013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1479B8-7135-4272-8123-DBC2EC51971F}" type="slidenum">
              <a:rPr lang="cs-CZ" smtClean="0"/>
              <a:t>‹#›</a:t>
            </a:fld>
            <a:endParaRPr lang="cs-CZ"/>
          </a:p>
        </p:txBody>
      </p:sp>
    </p:spTree>
    <p:extLst>
      <p:ext uri="{BB962C8B-B14F-4D97-AF65-F5344CB8AC3E}">
        <p14:creationId xmlns:p14="http://schemas.microsoft.com/office/powerpoint/2010/main" val="298898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F1FD846-D213-4DE2-9919-124C28598D7E}" type="datetimeFigureOut">
              <a:rPr lang="cs-CZ" smtClean="0"/>
              <a:t>23.9.2013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1479B8-7135-4272-8123-DBC2EC51971F}" type="slidenum">
              <a:rPr lang="cs-CZ" smtClean="0"/>
              <a:t>‹#›</a:t>
            </a:fld>
            <a:endParaRPr lang="cs-CZ"/>
          </a:p>
        </p:txBody>
      </p:sp>
      <p:sp>
        <p:nvSpPr>
          <p:cNvPr id="7" name="Obdélník 6"/>
          <p:cNvSpPr/>
          <p:nvPr userDrawn="1"/>
        </p:nvSpPr>
        <p:spPr>
          <a:xfrm>
            <a:off x="-14776" y="476672"/>
            <a:ext cx="9152285" cy="819473"/>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92000">
                <a:schemeClr val="bg1">
                  <a:shade val="100000"/>
                  <a:satMod val="115000"/>
                  <a:lumMod val="68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cs-CZ" sz="4800" b="1" dirty="0">
              <a:ln w="50800"/>
              <a:solidFill>
                <a:schemeClr val="bg1">
                  <a:shade val="50000"/>
                </a:schemeClr>
              </a:solidFill>
              <a:latin typeface="American Garamond AT" pitchFamily="2" charset="0"/>
            </a:endParaRPr>
          </a:p>
        </p:txBody>
      </p:sp>
      <p:pic>
        <p:nvPicPr>
          <p:cNvPr id="8" name="Obrázek 7"/>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040" t="14162" r="1827" b="16278"/>
          <a:stretch/>
        </p:blipFill>
        <p:spPr>
          <a:xfrm>
            <a:off x="5393093" y="256872"/>
            <a:ext cx="3643403" cy="1515944"/>
          </a:xfrm>
          <a:prstGeom prst="rect">
            <a:avLst/>
          </a:prstGeom>
        </p:spPr>
      </p:pic>
    </p:spTree>
    <p:extLst>
      <p:ext uri="{BB962C8B-B14F-4D97-AF65-F5344CB8AC3E}">
        <p14:creationId xmlns:p14="http://schemas.microsoft.com/office/powerpoint/2010/main" val="1933254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FF1FD846-D213-4DE2-9919-124C28598D7E}" type="datetimeFigureOut">
              <a:rPr lang="cs-CZ" smtClean="0"/>
              <a:t>23.9.2013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1479B8-7135-4272-8123-DBC2EC51971F}" type="slidenum">
              <a:rPr lang="cs-CZ" smtClean="0"/>
              <a:t>‹#›</a:t>
            </a:fld>
            <a:endParaRPr lang="cs-CZ"/>
          </a:p>
        </p:txBody>
      </p:sp>
    </p:spTree>
    <p:extLst>
      <p:ext uri="{BB962C8B-B14F-4D97-AF65-F5344CB8AC3E}">
        <p14:creationId xmlns:p14="http://schemas.microsoft.com/office/powerpoint/2010/main" val="1504502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FF1FD846-D213-4DE2-9919-124C28598D7E}" type="datetimeFigureOut">
              <a:rPr lang="cs-CZ" smtClean="0"/>
              <a:t>23.9.2013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01479B8-7135-4272-8123-DBC2EC51971F}" type="slidenum">
              <a:rPr lang="cs-CZ" smtClean="0"/>
              <a:t>‹#›</a:t>
            </a:fld>
            <a:endParaRPr lang="cs-CZ"/>
          </a:p>
        </p:txBody>
      </p:sp>
    </p:spTree>
    <p:extLst>
      <p:ext uri="{BB962C8B-B14F-4D97-AF65-F5344CB8AC3E}">
        <p14:creationId xmlns:p14="http://schemas.microsoft.com/office/powerpoint/2010/main" val="307525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FF1FD846-D213-4DE2-9919-124C28598D7E}" type="datetimeFigureOut">
              <a:rPr lang="cs-CZ" smtClean="0"/>
              <a:t>23.9.2013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01479B8-7135-4272-8123-DBC2EC51971F}" type="slidenum">
              <a:rPr lang="cs-CZ" smtClean="0"/>
              <a:t>‹#›</a:t>
            </a:fld>
            <a:endParaRPr lang="cs-CZ"/>
          </a:p>
        </p:txBody>
      </p:sp>
    </p:spTree>
    <p:extLst>
      <p:ext uri="{BB962C8B-B14F-4D97-AF65-F5344CB8AC3E}">
        <p14:creationId xmlns:p14="http://schemas.microsoft.com/office/powerpoint/2010/main" val="219152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FF1FD846-D213-4DE2-9919-124C28598D7E}" type="datetimeFigureOut">
              <a:rPr lang="cs-CZ" smtClean="0"/>
              <a:t>23.9.2013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01479B8-7135-4272-8123-DBC2EC51971F}" type="slidenum">
              <a:rPr lang="cs-CZ" smtClean="0"/>
              <a:t>‹#›</a:t>
            </a:fld>
            <a:endParaRPr lang="cs-CZ"/>
          </a:p>
        </p:txBody>
      </p:sp>
    </p:spTree>
    <p:extLst>
      <p:ext uri="{BB962C8B-B14F-4D97-AF65-F5344CB8AC3E}">
        <p14:creationId xmlns:p14="http://schemas.microsoft.com/office/powerpoint/2010/main" val="431174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F1FD846-D213-4DE2-9919-124C28598D7E}" type="datetimeFigureOut">
              <a:rPr lang="cs-CZ" smtClean="0"/>
              <a:t>23.9.2013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01479B8-7135-4272-8123-DBC2EC51971F}" type="slidenum">
              <a:rPr lang="cs-CZ" smtClean="0"/>
              <a:t>‹#›</a:t>
            </a:fld>
            <a:endParaRPr lang="cs-CZ"/>
          </a:p>
        </p:txBody>
      </p:sp>
    </p:spTree>
    <p:extLst>
      <p:ext uri="{BB962C8B-B14F-4D97-AF65-F5344CB8AC3E}">
        <p14:creationId xmlns:p14="http://schemas.microsoft.com/office/powerpoint/2010/main" val="200807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FF1FD846-D213-4DE2-9919-124C28598D7E}" type="datetimeFigureOut">
              <a:rPr lang="cs-CZ" smtClean="0"/>
              <a:t>23.9.2013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01479B8-7135-4272-8123-DBC2EC51971F}" type="slidenum">
              <a:rPr lang="cs-CZ" smtClean="0"/>
              <a:t>‹#›</a:t>
            </a:fld>
            <a:endParaRPr lang="cs-CZ"/>
          </a:p>
        </p:txBody>
      </p:sp>
    </p:spTree>
    <p:extLst>
      <p:ext uri="{BB962C8B-B14F-4D97-AF65-F5344CB8AC3E}">
        <p14:creationId xmlns:p14="http://schemas.microsoft.com/office/powerpoint/2010/main" val="2880300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FF1FD846-D213-4DE2-9919-124C28598D7E}" type="datetimeFigureOut">
              <a:rPr lang="cs-CZ" smtClean="0"/>
              <a:t>23.9.2013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01479B8-7135-4272-8123-DBC2EC51971F}" type="slidenum">
              <a:rPr lang="cs-CZ" smtClean="0"/>
              <a:t>‹#›</a:t>
            </a:fld>
            <a:endParaRPr lang="cs-CZ"/>
          </a:p>
        </p:txBody>
      </p:sp>
    </p:spTree>
    <p:extLst>
      <p:ext uri="{BB962C8B-B14F-4D97-AF65-F5344CB8AC3E}">
        <p14:creationId xmlns:p14="http://schemas.microsoft.com/office/powerpoint/2010/main" val="2552564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1FD846-D213-4DE2-9919-124C28598D7E}" type="datetimeFigureOut">
              <a:rPr lang="cs-CZ" smtClean="0"/>
              <a:t>23.9.2013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479B8-7135-4272-8123-DBC2EC51971F}" type="slidenum">
              <a:rPr lang="cs-CZ" smtClean="0"/>
              <a:t>‹#›</a:t>
            </a:fld>
            <a:endParaRPr lang="cs-CZ"/>
          </a:p>
        </p:txBody>
      </p:sp>
    </p:spTree>
    <p:extLst>
      <p:ext uri="{BB962C8B-B14F-4D97-AF65-F5344CB8AC3E}">
        <p14:creationId xmlns:p14="http://schemas.microsoft.com/office/powerpoint/2010/main" val="2289304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cs.wikipedia.org/wiki/Nicolas_Joseph_Cugno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6084168" y="188640"/>
            <a:ext cx="2708114" cy="369332"/>
          </a:xfrm>
          <a:prstGeom prst="rect">
            <a:avLst/>
          </a:prstGeom>
          <a:noFill/>
        </p:spPr>
        <p:txBody>
          <a:bodyPr wrap="none" rtlCol="0">
            <a:spAutoFit/>
          </a:bodyPr>
          <a:lstStyle/>
          <a:p>
            <a:r>
              <a:rPr lang="cs-CZ" dirty="0" smtClean="0">
                <a:solidFill>
                  <a:schemeClr val="bg1"/>
                </a:solidFill>
              </a:rPr>
              <a:t>VY_32_INOVACE_AUT1_10</a:t>
            </a:r>
            <a:endParaRPr lang="cs-CZ" dirty="0">
              <a:solidFill>
                <a:schemeClr val="bg1"/>
              </a:solidFill>
            </a:endParaRPr>
          </a:p>
        </p:txBody>
      </p:sp>
      <p:sp>
        <p:nvSpPr>
          <p:cNvPr id="6" name="Nadpis 1"/>
          <p:cNvSpPr txBox="1">
            <a:spLocks/>
          </p:cNvSpPr>
          <p:nvPr/>
        </p:nvSpPr>
        <p:spPr>
          <a:xfrm>
            <a:off x="3464" y="1345945"/>
            <a:ext cx="6787773" cy="971550"/>
          </a:xfrm>
          <a:prstGeom prst="rect">
            <a:avLst/>
          </a:prstGeom>
        </p:spPr>
        <p:txBody>
          <a:bodyPr rtlCol="0">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cs-CZ" sz="5400" b="1" dirty="0" smtClean="0">
                <a:solidFill>
                  <a:schemeClr val="bg1"/>
                </a:solidFill>
                <a:effectLst>
                  <a:outerShdw blurRad="38100" dist="38100" dir="2700000" algn="tl">
                    <a:srgbClr val="000000">
                      <a:alpha val="43137"/>
                    </a:srgbClr>
                  </a:outerShdw>
                </a:effectLst>
              </a:rPr>
              <a:t>Historie vývoje automobilu</a:t>
            </a:r>
            <a:endParaRPr lang="cs-CZ"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5973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95536" y="1700808"/>
            <a:ext cx="8352928" cy="4896544"/>
          </a:xfrm>
        </p:spPr>
        <p:txBody>
          <a:bodyPr>
            <a:normAutofit/>
          </a:bodyPr>
          <a:lstStyle/>
          <a:p>
            <a:pPr marL="0" indent="0">
              <a:buNone/>
            </a:pPr>
            <a:r>
              <a:rPr lang="cs-CZ" dirty="0" smtClean="0"/>
              <a:t>V Mladé Boleslavi ve firmě </a:t>
            </a:r>
            <a:r>
              <a:rPr lang="cs-CZ" dirty="0" err="1" smtClean="0"/>
              <a:t>Laurin</a:t>
            </a:r>
            <a:r>
              <a:rPr lang="cs-CZ" dirty="0" smtClean="0"/>
              <a:t> &amp; Klement byl v roce 1899 vyroben první český motocykl Slavia a v roce 1905 automobil </a:t>
            </a:r>
            <a:r>
              <a:rPr lang="cs-CZ" dirty="0" err="1" smtClean="0"/>
              <a:t>Voituretta</a:t>
            </a:r>
            <a:r>
              <a:rPr lang="cs-CZ" dirty="0" smtClean="0"/>
              <a:t> </a:t>
            </a:r>
          </a:p>
          <a:p>
            <a:pPr marL="0" lvl="0" indent="0">
              <a:buNone/>
            </a:pPr>
            <a:endParaRPr lang="cs-CZ" dirty="0"/>
          </a:p>
          <a:p>
            <a:pPr marL="514350" indent="-514350" algn="just">
              <a:buAutoNum type="alphaLcParenR"/>
            </a:pPr>
            <a:endParaRPr lang="cs-CZ"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1" y="3212976"/>
            <a:ext cx="4572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08226"/>
            <a:ext cx="4608512"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645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39552" y="1958082"/>
            <a:ext cx="8424936" cy="4639270"/>
          </a:xfrm>
        </p:spPr>
        <p:txBody>
          <a:bodyPr>
            <a:normAutofit/>
          </a:bodyPr>
          <a:lstStyle/>
          <a:p>
            <a:pPr marL="0" indent="0" algn="just">
              <a:buNone/>
            </a:pPr>
            <a:r>
              <a:rPr lang="cs-CZ" sz="3500" dirty="0" smtClean="0"/>
              <a:t>Velkého rozmachu dosáhl automobilní průmysl v tehdejším Československu ve 20 a 30 letech minulého století. V tomto období automobily vyráběla celá řada firem např. </a:t>
            </a:r>
          </a:p>
          <a:p>
            <a:pPr marL="0" indent="0" algn="just">
              <a:buNone/>
            </a:pPr>
            <a:r>
              <a:rPr lang="cs-CZ" sz="3500" dirty="0" smtClean="0"/>
              <a:t>-  </a:t>
            </a:r>
            <a:r>
              <a:rPr lang="cs-CZ" dirty="0" err="1" smtClean="0"/>
              <a:t>Laurin</a:t>
            </a:r>
            <a:r>
              <a:rPr lang="cs-CZ" dirty="0" smtClean="0"/>
              <a:t> </a:t>
            </a:r>
            <a:r>
              <a:rPr lang="cs-CZ" dirty="0"/>
              <a:t>&amp; </a:t>
            </a:r>
            <a:r>
              <a:rPr lang="cs-CZ" dirty="0" smtClean="0"/>
              <a:t>Klement později Škoda Mladá Boleslav</a:t>
            </a:r>
          </a:p>
          <a:p>
            <a:pPr>
              <a:buFontTx/>
              <a:buChar char="-"/>
            </a:pPr>
            <a:r>
              <a:rPr lang="cs-CZ" dirty="0" smtClean="0"/>
              <a:t>Tatra Kopřivnice</a:t>
            </a:r>
          </a:p>
          <a:p>
            <a:pPr>
              <a:buFontTx/>
              <a:buChar char="-"/>
            </a:pPr>
            <a:r>
              <a:rPr lang="cs-CZ" dirty="0" smtClean="0"/>
              <a:t>Zbrojovka Brno</a:t>
            </a:r>
          </a:p>
          <a:p>
            <a:pPr>
              <a:buFontTx/>
              <a:buChar char="-"/>
            </a:pPr>
            <a:r>
              <a:rPr lang="cs-CZ" dirty="0" smtClean="0"/>
              <a:t>Praga Praha</a:t>
            </a:r>
          </a:p>
          <a:p>
            <a:pPr>
              <a:buFontTx/>
              <a:buChar char="-"/>
            </a:pPr>
            <a:endParaRPr lang="cs-CZ" dirty="0" smtClean="0"/>
          </a:p>
          <a:p>
            <a:pPr marL="0" indent="0">
              <a:buNone/>
            </a:pPr>
            <a:endParaRPr lang="cs-CZ" dirty="0"/>
          </a:p>
        </p:txBody>
      </p:sp>
    </p:spTree>
    <p:extLst>
      <p:ext uri="{BB962C8B-B14F-4D97-AF65-F5344CB8AC3E}">
        <p14:creationId xmlns:p14="http://schemas.microsoft.com/office/powerpoint/2010/main" val="3973314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23528" y="1916832"/>
            <a:ext cx="8352928" cy="4524315"/>
          </a:xfrm>
          <a:prstGeom prst="rect">
            <a:avLst/>
          </a:prstGeom>
        </p:spPr>
        <p:txBody>
          <a:bodyPr wrap="square">
            <a:spAutoFit/>
          </a:bodyPr>
          <a:lstStyle/>
          <a:p>
            <a:pPr algn="just"/>
            <a:r>
              <a:rPr lang="cs-CZ" sz="3200" dirty="0" smtClean="0"/>
              <a:t>Mezi nejznámější modely patří:</a:t>
            </a:r>
            <a:endParaRPr lang="cs-CZ" sz="3200" dirty="0"/>
          </a:p>
          <a:p>
            <a:pPr algn="just"/>
            <a:r>
              <a:rPr lang="cs-CZ" sz="3200" dirty="0" smtClean="0"/>
              <a:t>-</a:t>
            </a:r>
            <a:r>
              <a:rPr lang="cs-CZ" sz="3200" dirty="0" err="1" smtClean="0"/>
              <a:t>Laurin</a:t>
            </a:r>
            <a:r>
              <a:rPr lang="cs-CZ" sz="3200" dirty="0" smtClean="0"/>
              <a:t> </a:t>
            </a:r>
            <a:r>
              <a:rPr lang="cs-CZ" sz="3200" dirty="0"/>
              <a:t>&amp; Klement později Škoda Mladá </a:t>
            </a:r>
            <a:r>
              <a:rPr lang="cs-CZ" sz="3200" dirty="0" smtClean="0"/>
              <a:t>Boleslav</a:t>
            </a:r>
          </a:p>
          <a:p>
            <a:pPr algn="just"/>
            <a:r>
              <a:rPr lang="cs-CZ" sz="3200" dirty="0" smtClean="0"/>
              <a:t>Škoda 422</a:t>
            </a:r>
            <a:endParaRPr lang="cs-CZ" sz="3200" dirty="0"/>
          </a:p>
          <a:p>
            <a:pPr algn="just"/>
            <a:endParaRPr lang="cs-CZ" sz="3200" dirty="0" smtClean="0"/>
          </a:p>
          <a:p>
            <a:pPr algn="just"/>
            <a:endParaRPr lang="cs-CZ" sz="3200" dirty="0"/>
          </a:p>
          <a:p>
            <a:pPr algn="just"/>
            <a:endParaRPr lang="cs-CZ" sz="3200" dirty="0" smtClean="0"/>
          </a:p>
          <a:p>
            <a:pPr algn="just"/>
            <a:endParaRPr lang="cs-CZ" sz="3200" dirty="0"/>
          </a:p>
          <a:p>
            <a:pPr algn="just"/>
            <a:endParaRPr lang="cs-CZ" sz="3200" dirty="0" smtClean="0"/>
          </a:p>
          <a:p>
            <a:pPr algn="just"/>
            <a:endParaRPr lang="cs-CZ" sz="3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068959"/>
            <a:ext cx="4824536" cy="3372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9236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39552" y="1958082"/>
            <a:ext cx="8424936" cy="4639270"/>
          </a:xfrm>
        </p:spPr>
        <p:txBody>
          <a:bodyPr>
            <a:normAutofit/>
          </a:bodyPr>
          <a:lstStyle/>
          <a:p>
            <a:pPr>
              <a:buFontTx/>
              <a:buChar char="-"/>
            </a:pPr>
            <a:r>
              <a:rPr lang="cs-CZ" dirty="0" smtClean="0"/>
              <a:t>Tatra Kopřivnice</a:t>
            </a:r>
          </a:p>
          <a:p>
            <a:pPr marL="0" indent="0">
              <a:buNone/>
            </a:pPr>
            <a:endParaRPr lang="cs-CZ" dirty="0" smtClean="0"/>
          </a:p>
          <a:p>
            <a:pPr marL="0" indent="0">
              <a:buNone/>
            </a:pP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492896"/>
            <a:ext cx="5040560"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734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39552" y="1958082"/>
            <a:ext cx="8424936" cy="4639270"/>
          </a:xfrm>
        </p:spPr>
        <p:txBody>
          <a:bodyPr>
            <a:normAutofit/>
          </a:bodyPr>
          <a:lstStyle/>
          <a:p>
            <a:pPr>
              <a:buFontTx/>
              <a:buChar char="-"/>
            </a:pPr>
            <a:r>
              <a:rPr lang="cs-CZ" dirty="0" smtClean="0"/>
              <a:t>Zbrojovka Brno Z6 Hurvínek</a:t>
            </a:r>
          </a:p>
          <a:p>
            <a:pPr marL="0" indent="0">
              <a:buNone/>
            </a:pPr>
            <a:endParaRPr lang="cs-CZ" dirty="0" smtClean="0"/>
          </a:p>
          <a:p>
            <a:pPr marL="0" indent="0">
              <a:buNone/>
            </a:pPr>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564904"/>
            <a:ext cx="5400600"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8347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39552" y="1958082"/>
            <a:ext cx="8424936" cy="4639270"/>
          </a:xfrm>
        </p:spPr>
        <p:txBody>
          <a:bodyPr>
            <a:normAutofit/>
          </a:bodyPr>
          <a:lstStyle/>
          <a:p>
            <a:pPr>
              <a:buFontTx/>
              <a:buChar char="-"/>
            </a:pPr>
            <a:r>
              <a:rPr lang="cs-CZ" dirty="0" smtClean="0"/>
              <a:t>Praga Praha – Praga </a:t>
            </a:r>
            <a:r>
              <a:rPr lang="cs-CZ" dirty="0" err="1" smtClean="0"/>
              <a:t>Piccolo</a:t>
            </a:r>
            <a:endParaRPr lang="cs-CZ" dirty="0" smtClean="0"/>
          </a:p>
          <a:p>
            <a:pPr>
              <a:buFontTx/>
              <a:buChar char="-"/>
            </a:pPr>
            <a:endParaRPr lang="cs-CZ" dirty="0" smtClean="0"/>
          </a:p>
          <a:p>
            <a:pPr marL="0" indent="0">
              <a:buNone/>
            </a:pPr>
            <a:endParaRPr lang="cs-CZ"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708920"/>
            <a:ext cx="5616624"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1481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39552" y="1958082"/>
            <a:ext cx="8424936" cy="4639270"/>
          </a:xfrm>
        </p:spPr>
        <p:txBody>
          <a:bodyPr>
            <a:normAutofit/>
          </a:bodyPr>
          <a:lstStyle/>
          <a:p>
            <a:pPr marL="0" indent="0" algn="just">
              <a:buNone/>
            </a:pPr>
            <a:r>
              <a:rPr lang="cs-CZ" sz="3500" dirty="0" smtClean="0"/>
              <a:t>Po II. světové válce se výroba osobních automobilů soustředila převážně do automobilek Škoda Mladá Boleslav</a:t>
            </a:r>
          </a:p>
          <a:p>
            <a:pPr marL="0" indent="0">
              <a:buNone/>
            </a:pPr>
            <a:endParaRPr lang="cs-CZ" dirty="0" smtClean="0"/>
          </a:p>
          <a:p>
            <a:pPr marL="0" indent="0">
              <a:buNone/>
            </a:pPr>
            <a:endParaRPr lang="cs-CZ"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645024"/>
            <a:ext cx="4176463"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1404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39552" y="1958082"/>
            <a:ext cx="8424936" cy="4639270"/>
          </a:xfrm>
        </p:spPr>
        <p:txBody>
          <a:bodyPr>
            <a:normAutofit/>
          </a:bodyPr>
          <a:lstStyle/>
          <a:p>
            <a:pPr marL="0" indent="0">
              <a:buNone/>
            </a:pPr>
            <a:endParaRPr lang="cs-CZ" dirty="0" smtClean="0"/>
          </a:p>
          <a:p>
            <a:pPr marL="0" indent="0">
              <a:buNone/>
            </a:pPr>
            <a:endParaRPr lang="cs-CZ" dirty="0"/>
          </a:p>
        </p:txBody>
      </p:sp>
      <p:sp>
        <p:nvSpPr>
          <p:cNvPr id="4" name="Obdélník 3"/>
          <p:cNvSpPr/>
          <p:nvPr/>
        </p:nvSpPr>
        <p:spPr>
          <a:xfrm>
            <a:off x="925125" y="1844824"/>
            <a:ext cx="7704856" cy="3539430"/>
          </a:xfrm>
          <a:prstGeom prst="rect">
            <a:avLst/>
          </a:prstGeom>
        </p:spPr>
        <p:txBody>
          <a:bodyPr wrap="square">
            <a:spAutoFit/>
          </a:bodyPr>
          <a:lstStyle/>
          <a:p>
            <a:pPr algn="just"/>
            <a:r>
              <a:rPr lang="cs-CZ" sz="3200" dirty="0"/>
              <a:t>a Tatra Kopřivnice</a:t>
            </a:r>
            <a:r>
              <a:rPr lang="cs-CZ" sz="3200" dirty="0" smtClean="0"/>
              <a:t>.</a:t>
            </a:r>
          </a:p>
          <a:p>
            <a:pPr algn="just"/>
            <a:endParaRPr lang="cs-CZ" sz="3200" dirty="0"/>
          </a:p>
          <a:p>
            <a:pPr algn="just"/>
            <a:r>
              <a:rPr lang="cs-CZ" sz="3200" dirty="0" smtClean="0"/>
              <a:t>Tatra T87</a:t>
            </a:r>
          </a:p>
          <a:p>
            <a:pPr algn="just"/>
            <a:endParaRPr lang="cs-CZ" sz="3200" dirty="0"/>
          </a:p>
          <a:p>
            <a:pPr algn="just"/>
            <a:endParaRPr lang="cs-CZ" sz="3200" dirty="0" smtClean="0"/>
          </a:p>
          <a:p>
            <a:pPr algn="just"/>
            <a:endParaRPr lang="cs-CZ" sz="3200" dirty="0"/>
          </a:p>
          <a:p>
            <a:pPr algn="just"/>
            <a:endParaRPr lang="cs-CZ" sz="3200" dirty="0" smtClean="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636912"/>
            <a:ext cx="5184576"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1027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dirty="0" smtClean="0"/>
              <a:t>Výroba nákladních automobilů:</a:t>
            </a:r>
          </a:p>
          <a:p>
            <a:pPr marL="0" indent="0">
              <a:buNone/>
            </a:pPr>
            <a:r>
              <a:rPr lang="cs-CZ" dirty="0" smtClean="0"/>
              <a:t>Tatra Kopřivnice:</a:t>
            </a:r>
          </a:p>
          <a:p>
            <a:pPr marL="0" indent="0">
              <a:buNone/>
            </a:pPr>
            <a:r>
              <a:rPr lang="cs-CZ" dirty="0" smtClean="0"/>
              <a:t>T-111</a:t>
            </a:r>
            <a:endParaRPr lang="cs-CZ"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708920"/>
            <a:ext cx="5616624" cy="339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1190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dirty="0" smtClean="0"/>
              <a:t>Liaz Liberec</a:t>
            </a:r>
          </a:p>
          <a:p>
            <a:pPr marL="0" indent="0">
              <a:buNone/>
            </a:pPr>
            <a:r>
              <a:rPr lang="cs-CZ" dirty="0" smtClean="0"/>
              <a:t>Liaz 706 MT</a:t>
            </a:r>
            <a:endParaRPr lang="cs-CZ"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2428874"/>
            <a:ext cx="4717876" cy="3736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9341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958081"/>
            <a:ext cx="8064896" cy="4351239"/>
          </a:xfrm>
        </p:spPr>
        <p:txBody>
          <a:bodyPr>
            <a:normAutofit lnSpcReduction="10000"/>
          </a:bodyPr>
          <a:lstStyle/>
          <a:p>
            <a:pPr marL="0" indent="0" algn="just">
              <a:buNone/>
            </a:pPr>
            <a:r>
              <a:rPr lang="cs-CZ" dirty="0" smtClean="0"/>
              <a:t>Název automobil je odvozen z řeckého slova </a:t>
            </a:r>
            <a:r>
              <a:rPr lang="cs-CZ" b="1" dirty="0" err="1" smtClean="0"/>
              <a:t>autos</a:t>
            </a:r>
            <a:r>
              <a:rPr lang="cs-CZ" dirty="0" smtClean="0"/>
              <a:t> – sám a latinského </a:t>
            </a:r>
            <a:r>
              <a:rPr lang="cs-CZ" b="1" dirty="0" err="1" smtClean="0"/>
              <a:t>mobils</a:t>
            </a:r>
            <a:r>
              <a:rPr lang="cs-CZ" dirty="0" smtClean="0"/>
              <a:t> – pohyblivý. </a:t>
            </a:r>
          </a:p>
          <a:p>
            <a:pPr marL="0" indent="0" algn="just">
              <a:buNone/>
            </a:pPr>
            <a:r>
              <a:rPr lang="cs-CZ" dirty="0" smtClean="0"/>
              <a:t>V době, kdy byla postavena první vozidla poháněna silou větru, tažená zvířaty, uváděna do pohybu lidskou silou (ručně nebo šlapáním) se myšlenkou postavit stroj, který bude schopný samostatného pohybu  se zabývali již vědci jako např. Leonardo da Vinci, </a:t>
            </a:r>
            <a:r>
              <a:rPr lang="cs-CZ" dirty="0" err="1" smtClean="0"/>
              <a:t>Issac</a:t>
            </a:r>
            <a:r>
              <a:rPr lang="cs-CZ" dirty="0" smtClean="0"/>
              <a:t> Newton a další. </a:t>
            </a:r>
          </a:p>
        </p:txBody>
      </p:sp>
      <p:sp>
        <p:nvSpPr>
          <p:cNvPr id="4" name="TextovéPole 3"/>
          <p:cNvSpPr txBox="1"/>
          <p:nvPr/>
        </p:nvSpPr>
        <p:spPr>
          <a:xfrm>
            <a:off x="394665" y="1250195"/>
            <a:ext cx="5382964" cy="707886"/>
          </a:xfrm>
          <a:prstGeom prst="rect">
            <a:avLst/>
          </a:prstGeom>
          <a:noFill/>
          <a:effectLst>
            <a:outerShdw blurRad="50800" dist="228600" dir="11340000" sx="144000" sy="144000" algn="ctr" rotWithShape="0">
              <a:srgbClr val="C00000"/>
            </a:outerShdw>
          </a:effectLst>
        </p:spPr>
        <p:txBody>
          <a:bodyPr wrap="square" rtlCol="0">
            <a:spAutoFit/>
          </a:bodyPr>
          <a:lstStyle/>
          <a:p>
            <a:r>
              <a:rPr lang="cs-CZ" sz="4000" dirty="0" smtClean="0"/>
              <a:t>1. Úvod do historie </a:t>
            </a:r>
            <a:endParaRPr lang="cs-CZ" sz="4000" dirty="0">
              <a:latin typeface="+mj-lt"/>
              <a:cs typeface="Arial" pitchFamily="34" charset="0"/>
            </a:endParaRPr>
          </a:p>
        </p:txBody>
      </p:sp>
    </p:spTree>
    <p:extLst>
      <p:ext uri="{BB962C8B-B14F-4D97-AF65-F5344CB8AC3E}">
        <p14:creationId xmlns:p14="http://schemas.microsoft.com/office/powerpoint/2010/main" val="1206637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dirty="0" smtClean="0"/>
              <a:t>Praga Praha</a:t>
            </a:r>
          </a:p>
          <a:p>
            <a:pPr marL="0" indent="0">
              <a:buNone/>
            </a:pPr>
            <a:r>
              <a:rPr lang="cs-CZ" dirty="0" smtClean="0"/>
              <a:t>Praga V3S</a:t>
            </a:r>
            <a:endParaRPr lang="cs-CZ"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57424"/>
            <a:ext cx="5145360" cy="3259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0340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lgn="just">
              <a:buNone/>
            </a:pPr>
            <a:r>
              <a:rPr lang="cs-CZ" dirty="0"/>
              <a:t>V současnosti je Škoda Mladá Boleslav součástí koncernu Volkswagen a mezi poslední modely patři Fabia, Roomster, Octavia a Superb. V automobilce Tatra Kopřivnice byla výroba osobních vozidel ukončena a vyrábí se nákladní automobily Tatra 815. V automobilkách Liaz Liberec a  Praga Praha byla výroba ukončena. Karosa Vysoké Mýto přešla pod koncern Iveco a vyrábí autobusy  Iveco .</a:t>
            </a:r>
          </a:p>
        </p:txBody>
      </p:sp>
    </p:spTree>
    <p:extLst>
      <p:ext uri="{BB962C8B-B14F-4D97-AF65-F5344CB8AC3E}">
        <p14:creationId xmlns:p14="http://schemas.microsoft.com/office/powerpoint/2010/main" val="4106902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2132856"/>
            <a:ext cx="8219256" cy="4608512"/>
          </a:xfrm>
        </p:spPr>
        <p:txBody>
          <a:bodyPr>
            <a:normAutofit fontScale="85000" lnSpcReduction="10000"/>
          </a:bodyPr>
          <a:lstStyle/>
          <a:p>
            <a:pPr marL="0" indent="0" algn="just">
              <a:buNone/>
            </a:pPr>
            <a:r>
              <a:rPr lang="cs-CZ" sz="2800" dirty="0"/>
              <a:t>JAN, Zdeněk, Bronislav ŽDÁNSKÝ a Jiří ČUMPERA. </a:t>
            </a:r>
            <a:r>
              <a:rPr lang="cs-CZ" sz="2800" i="1" dirty="0"/>
              <a:t>Automobily 1: Podvozky</a:t>
            </a:r>
            <a:r>
              <a:rPr lang="cs-CZ" sz="2800" dirty="0"/>
              <a:t>. Brno: </a:t>
            </a:r>
            <a:r>
              <a:rPr lang="cs-CZ" sz="2800" dirty="0" err="1"/>
              <a:t>Avid</a:t>
            </a:r>
            <a:r>
              <a:rPr lang="cs-CZ" sz="2800" dirty="0"/>
              <a:t>, 2007. ISBN 978-80-87143-03-2.</a:t>
            </a:r>
          </a:p>
          <a:p>
            <a:pPr marL="0" indent="0" algn="just">
              <a:buNone/>
            </a:pPr>
            <a:r>
              <a:rPr lang="cs-CZ" sz="2800" dirty="0"/>
              <a:t>PILÁRIK, Milan a Jiří PABST. </a:t>
            </a:r>
            <a:r>
              <a:rPr lang="cs-CZ" sz="2800" i="1" dirty="0"/>
              <a:t>Automobily</a:t>
            </a:r>
            <a:r>
              <a:rPr lang="cs-CZ" sz="2800" dirty="0"/>
              <a:t>. Vyd. 1. Praha: Informatorium, 2000, 3 sv. ISBN 80-86073-65-33.</a:t>
            </a:r>
          </a:p>
          <a:p>
            <a:pPr marL="0" indent="0" algn="just">
              <a:buFont typeface="Symbol" pitchFamily="18" charset="2"/>
              <a:buNone/>
            </a:pPr>
            <a:r>
              <a:rPr lang="cs-CZ" sz="2800" dirty="0"/>
              <a:t>Nicolas Joseph </a:t>
            </a:r>
            <a:r>
              <a:rPr lang="cs-CZ" sz="2800" dirty="0" err="1"/>
              <a:t>Cugnot</a:t>
            </a:r>
            <a:r>
              <a:rPr lang="cs-CZ" sz="2800" dirty="0"/>
              <a:t>. [online]. 2013 [cit. </a:t>
            </a:r>
            <a:r>
              <a:rPr lang="cs-CZ" sz="2800" dirty="0" smtClean="0"/>
              <a:t>2013-08-14]. </a:t>
            </a:r>
            <a:r>
              <a:rPr lang="cs-CZ" sz="2800" dirty="0"/>
              <a:t>Dostupné z: </a:t>
            </a:r>
            <a:r>
              <a:rPr lang="cs-CZ" sz="2800" dirty="0">
                <a:hlinkClick r:id="rId2"/>
              </a:rPr>
              <a:t>http://</a:t>
            </a:r>
            <a:r>
              <a:rPr lang="cs-CZ" sz="2800" dirty="0" smtClean="0">
                <a:hlinkClick r:id="rId2"/>
              </a:rPr>
              <a:t>cs.wikipedia.org/wiki/Nicolas_Joseph_Cugnot</a:t>
            </a:r>
            <a:endParaRPr lang="cs-CZ" sz="2800" dirty="0" smtClean="0"/>
          </a:p>
          <a:p>
            <a:pPr marL="0" indent="0" algn="just">
              <a:buNone/>
            </a:pPr>
            <a:r>
              <a:rPr lang="cs-CZ" sz="2800" i="1" dirty="0"/>
              <a:t>NW PRÄSIDENT: </a:t>
            </a:r>
            <a:r>
              <a:rPr lang="cs-CZ" sz="2800" i="1" dirty="0" err="1"/>
              <a:t>Präsident</a:t>
            </a:r>
            <a:r>
              <a:rPr lang="cs-CZ" sz="2800" i="1" dirty="0"/>
              <a:t> der Akademie, </a:t>
            </a:r>
            <a:r>
              <a:rPr lang="cs-CZ" sz="2800" i="1" dirty="0" err="1"/>
              <a:t>Philosoph</a:t>
            </a:r>
            <a:r>
              <a:rPr lang="cs-CZ" sz="2800" i="1" dirty="0"/>
              <a:t>, </a:t>
            </a:r>
            <a:r>
              <a:rPr lang="cs-CZ" sz="2800" i="1" dirty="0" err="1"/>
              <a:t>Theoretiker</a:t>
            </a:r>
            <a:r>
              <a:rPr lang="cs-CZ" sz="2800" i="1" dirty="0"/>
              <a:t> der </a:t>
            </a:r>
            <a:r>
              <a:rPr lang="cs-CZ" sz="2800" i="1" dirty="0" err="1"/>
              <a:t>Sprache</a:t>
            </a:r>
            <a:r>
              <a:rPr lang="cs-CZ" sz="2800" i="1" dirty="0"/>
              <a:t> : </a:t>
            </a:r>
            <a:r>
              <a:rPr lang="cs-CZ" sz="2800" i="1" dirty="0" err="1"/>
              <a:t>Vorträge</a:t>
            </a:r>
            <a:r>
              <a:rPr lang="cs-CZ" sz="2800" i="1" dirty="0"/>
              <a:t> </a:t>
            </a:r>
            <a:r>
              <a:rPr lang="cs-CZ" sz="2800" i="1" dirty="0" err="1"/>
              <a:t>auf</a:t>
            </a:r>
            <a:r>
              <a:rPr lang="cs-CZ" sz="2800" i="1" dirty="0"/>
              <a:t> </a:t>
            </a:r>
            <a:r>
              <a:rPr lang="cs-CZ" sz="2800" i="1" dirty="0" err="1"/>
              <a:t>einer</a:t>
            </a:r>
            <a:r>
              <a:rPr lang="cs-CZ" sz="2800" i="1" dirty="0"/>
              <a:t> </a:t>
            </a:r>
            <a:r>
              <a:rPr lang="cs-CZ" sz="2800" i="1" dirty="0" err="1"/>
              <a:t>Gedenkveranstaltung</a:t>
            </a:r>
            <a:r>
              <a:rPr lang="cs-CZ" sz="2800" i="1" dirty="0"/>
              <a:t> der </a:t>
            </a:r>
            <a:r>
              <a:rPr lang="cs-CZ" sz="2800" i="1" dirty="0" err="1"/>
              <a:t>Bayerischen</a:t>
            </a:r>
            <a:r>
              <a:rPr lang="cs-CZ" sz="2800" i="1" dirty="0"/>
              <a:t> Akademie der </a:t>
            </a:r>
            <a:r>
              <a:rPr lang="cs-CZ" sz="2800" i="1" dirty="0" err="1"/>
              <a:t>Wissenschaften</a:t>
            </a:r>
            <a:r>
              <a:rPr lang="cs-CZ" sz="2800" i="1" dirty="0"/>
              <a:t> 250 </a:t>
            </a:r>
            <a:r>
              <a:rPr lang="cs-CZ" sz="2800" i="1" dirty="0" err="1"/>
              <a:t>Jahre</a:t>
            </a:r>
            <a:r>
              <a:rPr lang="cs-CZ" sz="2800" i="1" dirty="0"/>
              <a:t> nach </a:t>
            </a:r>
            <a:r>
              <a:rPr lang="cs-CZ" sz="2800" i="1" dirty="0" err="1"/>
              <a:t>seiner</a:t>
            </a:r>
            <a:r>
              <a:rPr lang="cs-CZ" sz="2800" i="1" dirty="0"/>
              <a:t> </a:t>
            </a:r>
            <a:r>
              <a:rPr lang="cs-CZ" sz="2800" i="1" dirty="0" err="1"/>
              <a:t>Geburt</a:t>
            </a:r>
            <a:r>
              <a:rPr lang="cs-CZ" sz="2800" dirty="0"/>
              <a:t> [online]. </a:t>
            </a:r>
            <a:r>
              <a:rPr lang="cs-CZ" sz="2800" dirty="0" err="1"/>
              <a:t>München</a:t>
            </a:r>
            <a:r>
              <a:rPr lang="cs-CZ" sz="2800" dirty="0"/>
              <a:t>: </a:t>
            </a:r>
            <a:r>
              <a:rPr lang="cs-CZ" sz="2800" dirty="0" err="1"/>
              <a:t>Verlag</a:t>
            </a:r>
            <a:r>
              <a:rPr lang="cs-CZ" sz="2800" dirty="0"/>
              <a:t> der </a:t>
            </a:r>
            <a:r>
              <a:rPr lang="cs-CZ" sz="2800" dirty="0" err="1"/>
              <a:t>Bayerischen</a:t>
            </a:r>
            <a:r>
              <a:rPr lang="cs-CZ" sz="2800" dirty="0"/>
              <a:t> Akademie der </a:t>
            </a:r>
            <a:r>
              <a:rPr lang="cs-CZ" sz="2800" dirty="0" err="1"/>
              <a:t>Wissenschaften</a:t>
            </a:r>
            <a:r>
              <a:rPr lang="cs-CZ" sz="2800" dirty="0"/>
              <a:t>, 1993 [cit. </a:t>
            </a:r>
            <a:r>
              <a:rPr lang="cs-CZ" sz="2800" smtClean="0"/>
              <a:t>2013-08-14]. </a:t>
            </a:r>
            <a:r>
              <a:rPr lang="cs-CZ" sz="2800" dirty="0"/>
              <a:t>Dostupné z: http://auta5p.eu/clanky/nw/president.php</a:t>
            </a:r>
          </a:p>
          <a:p>
            <a:pPr marL="0" indent="0" algn="just">
              <a:buFont typeface="Symbol" pitchFamily="18" charset="2"/>
              <a:buNone/>
            </a:pPr>
            <a:endParaRPr lang="cs-CZ" sz="3000" dirty="0" smtClean="0"/>
          </a:p>
        </p:txBody>
      </p:sp>
      <p:sp>
        <p:nvSpPr>
          <p:cNvPr id="3" name="TextovéPole 2"/>
          <p:cNvSpPr txBox="1"/>
          <p:nvPr/>
        </p:nvSpPr>
        <p:spPr>
          <a:xfrm>
            <a:off x="395536" y="1246747"/>
            <a:ext cx="5382964" cy="707886"/>
          </a:xfrm>
          <a:prstGeom prst="rect">
            <a:avLst/>
          </a:prstGeom>
          <a:noFill/>
          <a:effectLst>
            <a:outerShdw blurRad="50800" dist="228600" dir="11340000" sx="144000" sy="144000" algn="ctr" rotWithShape="0">
              <a:srgbClr val="C00000"/>
            </a:outerShdw>
          </a:effectLst>
        </p:spPr>
        <p:txBody>
          <a:bodyPr wrap="square" rtlCol="0">
            <a:spAutoFit/>
          </a:bodyPr>
          <a:lstStyle/>
          <a:p>
            <a:r>
              <a:rPr lang="cs-CZ" sz="4000" dirty="0"/>
              <a:t>Použitá literatura</a:t>
            </a:r>
            <a:endParaRPr lang="cs-CZ" sz="4000" dirty="0">
              <a:latin typeface="+mj-lt"/>
              <a:cs typeface="Arial" pitchFamily="34" charset="0"/>
            </a:endParaRPr>
          </a:p>
        </p:txBody>
      </p:sp>
    </p:spTree>
    <p:extLst>
      <p:ext uri="{BB962C8B-B14F-4D97-AF65-F5344CB8AC3E}">
        <p14:creationId xmlns:p14="http://schemas.microsoft.com/office/powerpoint/2010/main" val="2607537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2204864"/>
            <a:ext cx="8075240" cy="3921299"/>
          </a:xfrm>
        </p:spPr>
        <p:txBody>
          <a:bodyPr/>
          <a:lstStyle/>
          <a:p>
            <a:pPr marL="0" lvl="0" indent="0">
              <a:buNone/>
            </a:pPr>
            <a:endParaRPr lang="cs-CZ" dirty="0"/>
          </a:p>
          <a:p>
            <a:endParaRPr lang="cs-CZ" dirty="0"/>
          </a:p>
        </p:txBody>
      </p:sp>
      <p:sp>
        <p:nvSpPr>
          <p:cNvPr id="7" name="Zástupný symbol pro obsah 2"/>
          <p:cNvSpPr txBox="1">
            <a:spLocks/>
          </p:cNvSpPr>
          <p:nvPr/>
        </p:nvSpPr>
        <p:spPr>
          <a:xfrm>
            <a:off x="395536" y="1484784"/>
            <a:ext cx="8064896" cy="4824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cs-CZ" dirty="0"/>
          </a:p>
          <a:p>
            <a:pPr marL="0" indent="0">
              <a:buNone/>
            </a:pPr>
            <a:endParaRPr lang="cs-CZ" dirty="0"/>
          </a:p>
          <a:p>
            <a:pPr marL="0" indent="0">
              <a:buNone/>
            </a:pPr>
            <a:endParaRPr lang="cs-CZ" dirty="0"/>
          </a:p>
          <a:p>
            <a:pPr marL="0" indent="0">
              <a:buNone/>
            </a:pPr>
            <a:endParaRPr lang="cs-CZ" dirty="0" smtClean="0"/>
          </a:p>
          <a:p>
            <a:pPr marL="0" indent="0">
              <a:buNone/>
            </a:pPr>
            <a:endParaRPr lang="cs-CZ" dirty="0"/>
          </a:p>
          <a:p>
            <a:pPr marL="0" indent="0">
              <a:buFont typeface="Arial" pitchFamily="34" charset="0"/>
              <a:buNone/>
            </a:pPr>
            <a:endParaRPr lang="cs-CZ" dirty="0" smtClean="0"/>
          </a:p>
        </p:txBody>
      </p:sp>
      <p:sp>
        <p:nvSpPr>
          <p:cNvPr id="3" name="Obdélník 2"/>
          <p:cNvSpPr/>
          <p:nvPr/>
        </p:nvSpPr>
        <p:spPr>
          <a:xfrm>
            <a:off x="539552" y="1916832"/>
            <a:ext cx="8280920" cy="2554545"/>
          </a:xfrm>
          <a:prstGeom prst="rect">
            <a:avLst/>
          </a:prstGeom>
        </p:spPr>
        <p:txBody>
          <a:bodyPr wrap="square">
            <a:spAutoFit/>
          </a:bodyPr>
          <a:lstStyle/>
          <a:p>
            <a:pPr algn="just"/>
            <a:r>
              <a:rPr lang="cs-CZ" sz="3200" dirty="0"/>
              <a:t>Obrat ve vývoji nastal s vynálezem parního stroje Jamesem Wattem v 18 století a první vozidlo na parní pohon zkonstruoval Francouz Joseph </a:t>
            </a:r>
            <a:r>
              <a:rPr lang="cs-CZ" sz="3200" dirty="0" err="1"/>
              <a:t>Cugnot</a:t>
            </a:r>
            <a:r>
              <a:rPr lang="cs-CZ" sz="3200" dirty="0" smtClean="0"/>
              <a:t>.</a:t>
            </a:r>
          </a:p>
          <a:p>
            <a:pPr algn="just"/>
            <a:endParaRPr lang="cs-CZ"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827240"/>
            <a:ext cx="4752528"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3000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7544" y="1700808"/>
            <a:ext cx="7920880" cy="4824537"/>
          </a:xfrm>
        </p:spPr>
        <p:txBody>
          <a:bodyPr>
            <a:normAutofit/>
          </a:bodyPr>
          <a:lstStyle/>
          <a:p>
            <a:pPr marL="0" indent="0" algn="just">
              <a:buNone/>
            </a:pPr>
            <a:r>
              <a:rPr lang="cs-CZ" dirty="0" smtClean="0"/>
              <a:t>V Čechách se konstrukcí parního automobilu zabýval mechanik Josef Božek, který v roce 1815 zhotovil parní automobil a v roce 1830 dostal Josef Ressel patent na parní vůz. </a:t>
            </a:r>
          </a:p>
          <a:p>
            <a:pPr marL="0" indent="0" algn="just">
              <a:buNone/>
            </a:pPr>
            <a:endParaRPr lang="cs-CZ"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861048"/>
            <a:ext cx="2952328"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861048"/>
            <a:ext cx="4608512"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9046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7544" y="2276872"/>
            <a:ext cx="7992888" cy="4001692"/>
          </a:xfrm>
        </p:spPr>
        <p:txBody>
          <a:bodyPr>
            <a:normAutofit/>
          </a:bodyPr>
          <a:lstStyle/>
          <a:p>
            <a:pPr marL="0" lvl="0" indent="0">
              <a:buNone/>
            </a:pPr>
            <a:r>
              <a:rPr lang="cs-CZ" dirty="0" smtClean="0"/>
              <a:t>	</a:t>
            </a:r>
            <a:endParaRPr lang="cs-CZ" dirty="0"/>
          </a:p>
          <a:p>
            <a:pPr marL="0" indent="0">
              <a:buFont typeface="Symbol" pitchFamily="18" charset="2"/>
              <a:buNone/>
            </a:pPr>
            <a:endParaRPr lang="cs-CZ" dirty="0"/>
          </a:p>
          <a:p>
            <a:pPr marL="0" indent="0">
              <a:buNone/>
            </a:pPr>
            <a:endParaRPr lang="cs-CZ" i="1" dirty="0"/>
          </a:p>
        </p:txBody>
      </p:sp>
      <p:sp>
        <p:nvSpPr>
          <p:cNvPr id="6" name="Zástupný symbol pro obsah 1"/>
          <p:cNvSpPr txBox="1">
            <a:spLocks/>
          </p:cNvSpPr>
          <p:nvPr/>
        </p:nvSpPr>
        <p:spPr>
          <a:xfrm>
            <a:off x="5076056" y="2492896"/>
            <a:ext cx="3096344" cy="37856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cs-CZ" dirty="0"/>
          </a:p>
        </p:txBody>
      </p:sp>
      <p:sp>
        <p:nvSpPr>
          <p:cNvPr id="7" name="Zástupný symbol pro obsah 1"/>
          <p:cNvSpPr txBox="1">
            <a:spLocks/>
          </p:cNvSpPr>
          <p:nvPr/>
        </p:nvSpPr>
        <p:spPr>
          <a:xfrm>
            <a:off x="467544" y="1700808"/>
            <a:ext cx="7920880" cy="48245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cs-CZ" dirty="0" smtClean="0"/>
              <a:t>Obrat ve vývoji automobilu nastal s pozdějším vynálezem spalovacího motoru. V roce 1859 dostal patent Francouz </a:t>
            </a:r>
            <a:r>
              <a:rPr lang="cs-CZ" dirty="0" err="1" smtClean="0"/>
              <a:t>Etiene</a:t>
            </a:r>
            <a:r>
              <a:rPr lang="cs-CZ" dirty="0" smtClean="0"/>
              <a:t> </a:t>
            </a:r>
            <a:r>
              <a:rPr lang="cs-CZ" dirty="0" err="1" smtClean="0"/>
              <a:t>Lenoir</a:t>
            </a:r>
            <a:r>
              <a:rPr lang="cs-CZ" dirty="0" smtClean="0"/>
              <a:t> na plynový motor, se kterým v roce 1863 vyrobil vozidlo . </a:t>
            </a:r>
            <a:endParaRPr lang="cs-CZ"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518" y="3717032"/>
            <a:ext cx="3753737" cy="280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9038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95536" y="1772816"/>
            <a:ext cx="8136904" cy="4680520"/>
          </a:xfrm>
        </p:spPr>
        <p:txBody>
          <a:bodyPr>
            <a:normAutofit/>
          </a:bodyPr>
          <a:lstStyle/>
          <a:p>
            <a:pPr marL="0" lvl="0" indent="0" algn="just">
              <a:buNone/>
            </a:pPr>
            <a:r>
              <a:rPr lang="cs-CZ" dirty="0" smtClean="0"/>
              <a:t>Jako východisko pro konstrukci moderního čtyřdobého zážehového motoru je možné považovat patent z roku 1876, který obdrželi Němci Otto a </a:t>
            </a:r>
            <a:r>
              <a:rPr lang="cs-CZ" dirty="0" err="1" smtClean="0"/>
              <a:t>Ing.Langer</a:t>
            </a:r>
            <a:r>
              <a:rPr lang="cs-CZ" dirty="0" smtClean="0"/>
              <a:t>. Vývoj pokračoval dále a v roce 1883 dostali němečtí konstruktéři </a:t>
            </a:r>
            <a:r>
              <a:rPr lang="cs-CZ" dirty="0" err="1" smtClean="0"/>
              <a:t>Daimler</a:t>
            </a:r>
            <a:r>
              <a:rPr lang="cs-CZ" dirty="0" smtClean="0"/>
              <a:t> a </a:t>
            </a:r>
            <a:r>
              <a:rPr lang="cs-CZ" dirty="0" err="1" smtClean="0"/>
              <a:t>Maybach</a:t>
            </a:r>
            <a:r>
              <a:rPr lang="cs-CZ" dirty="0" smtClean="0"/>
              <a:t> patent na čtyřdobý spalovací motor spalující lehká kapalná paliva a v roce 1892 konstruktér Rudolf Diesel na motor spalující naftu.</a:t>
            </a:r>
            <a:endParaRPr lang="cs-CZ" dirty="0"/>
          </a:p>
          <a:p>
            <a:pPr marL="0" indent="0">
              <a:buNone/>
            </a:pPr>
            <a:endParaRPr lang="cs-CZ" dirty="0"/>
          </a:p>
        </p:txBody>
      </p:sp>
    </p:spTree>
    <p:extLst>
      <p:ext uri="{BB962C8B-B14F-4D97-AF65-F5344CB8AC3E}">
        <p14:creationId xmlns:p14="http://schemas.microsoft.com/office/powerpoint/2010/main" val="1195895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394664" y="1250195"/>
            <a:ext cx="6553600" cy="707886"/>
          </a:xfrm>
          <a:prstGeom prst="rect">
            <a:avLst/>
          </a:prstGeom>
          <a:noFill/>
          <a:effectLst>
            <a:outerShdw blurRad="50800" dist="228600" dir="11340000" sx="144000" sy="144000" algn="ctr" rotWithShape="0">
              <a:srgbClr val="C00000"/>
            </a:outerShdw>
          </a:effectLst>
        </p:spPr>
        <p:txBody>
          <a:bodyPr wrap="square" rtlCol="0">
            <a:spAutoFit/>
          </a:bodyPr>
          <a:lstStyle/>
          <a:p>
            <a:r>
              <a:rPr lang="cs-CZ" sz="4000" dirty="0" smtClean="0"/>
              <a:t>2. Výroba automobilů ve světě</a:t>
            </a:r>
            <a:endParaRPr lang="cs-CZ" sz="4000" dirty="0">
              <a:latin typeface="+mj-lt"/>
              <a:cs typeface="Arial" pitchFamily="34" charset="0"/>
            </a:endParaRPr>
          </a:p>
        </p:txBody>
      </p:sp>
      <p:sp>
        <p:nvSpPr>
          <p:cNvPr id="2" name="Zástupný symbol pro obsah 1"/>
          <p:cNvSpPr>
            <a:spLocks noGrp="1"/>
          </p:cNvSpPr>
          <p:nvPr>
            <p:ph idx="1"/>
          </p:nvPr>
        </p:nvSpPr>
        <p:spPr>
          <a:xfrm>
            <a:off x="394664" y="1958082"/>
            <a:ext cx="8292136" cy="4168082"/>
          </a:xfrm>
        </p:spPr>
        <p:txBody>
          <a:bodyPr>
            <a:normAutofit/>
          </a:bodyPr>
          <a:lstStyle/>
          <a:p>
            <a:pPr marL="0" indent="0" algn="just">
              <a:buNone/>
            </a:pPr>
            <a:r>
              <a:rPr lang="cs-CZ" dirty="0" smtClean="0"/>
              <a:t>Za zrod automobilu je považováno datum </a:t>
            </a:r>
            <a:r>
              <a:rPr lang="cs-CZ" b="1" dirty="0"/>
              <a:t>29. ledna </a:t>
            </a:r>
            <a:r>
              <a:rPr lang="cs-CZ" b="1" dirty="0" smtClean="0"/>
              <a:t>1886</a:t>
            </a:r>
            <a:r>
              <a:rPr lang="cs-CZ" dirty="0" smtClean="0"/>
              <a:t>, kdy Karl </a:t>
            </a:r>
            <a:r>
              <a:rPr lang="cs-CZ" dirty="0" err="1"/>
              <a:t>Benz</a:t>
            </a:r>
            <a:r>
              <a:rPr lang="cs-CZ" dirty="0"/>
              <a:t> </a:t>
            </a:r>
            <a:r>
              <a:rPr lang="cs-CZ" dirty="0" smtClean="0"/>
              <a:t>získal patent</a:t>
            </a:r>
            <a:r>
              <a:rPr lang="cs-CZ" b="1" dirty="0" smtClean="0"/>
              <a:t> </a:t>
            </a:r>
            <a:r>
              <a:rPr lang="cs-CZ" dirty="0" smtClean="0"/>
              <a:t>na čtyřtaktní tříkolku.</a:t>
            </a:r>
            <a:endParaRPr lang="cs-CZ" dirty="0"/>
          </a:p>
          <a:p>
            <a:pPr marL="0" lvl="0" indent="0">
              <a:buNone/>
            </a:pPr>
            <a:endParaRPr lang="cs-CZ" dirty="0"/>
          </a:p>
          <a:p>
            <a:pPr marL="0" indent="0">
              <a:buNone/>
            </a:pPr>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501008"/>
            <a:ext cx="4536504"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6911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39551" y="1700808"/>
            <a:ext cx="8262405" cy="4824536"/>
          </a:xfrm>
        </p:spPr>
        <p:txBody>
          <a:bodyPr>
            <a:normAutofit/>
          </a:bodyPr>
          <a:lstStyle/>
          <a:p>
            <a:pPr marL="0" lvl="0" indent="0" algn="just">
              <a:buNone/>
            </a:pPr>
            <a:r>
              <a:rPr lang="cs-CZ" dirty="0" smtClean="0"/>
              <a:t>Výroba automobilů se nejvíce šířila ve Francii, kde v roce 1889 vznikla první továrna </a:t>
            </a:r>
            <a:r>
              <a:rPr lang="cs-CZ" dirty="0" err="1" smtClean="0"/>
              <a:t>Panhard-Levassor</a:t>
            </a:r>
            <a:r>
              <a:rPr lang="cs-CZ" dirty="0" smtClean="0"/>
              <a:t>. Potom následovala firma Renault a firma Peugeot. Výroba automobilů začala v těchto letech i v jiných zemích např. v Itálii vznikla firma Fiat, v Německu firma Opel a Mercedes-Benz, v Anglii firma Austin. Výroba automobilů zachvátila i Ameriku, když v roce 1903 založil automobilku Henry Ford.</a:t>
            </a:r>
          </a:p>
          <a:p>
            <a:pPr marL="0" indent="0" algn="just">
              <a:buNone/>
            </a:pPr>
            <a:endParaRPr lang="cs-CZ" dirty="0"/>
          </a:p>
        </p:txBody>
      </p:sp>
    </p:spTree>
    <p:extLst>
      <p:ext uri="{BB962C8B-B14F-4D97-AF65-F5344CB8AC3E}">
        <p14:creationId xmlns:p14="http://schemas.microsoft.com/office/powerpoint/2010/main" val="2966030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394664" y="1412776"/>
            <a:ext cx="7345688" cy="707886"/>
          </a:xfrm>
          <a:prstGeom prst="rect">
            <a:avLst/>
          </a:prstGeom>
          <a:noFill/>
          <a:effectLst>
            <a:outerShdw blurRad="50800" dist="228600" dir="11340000" sx="144000" sy="144000" algn="ctr" rotWithShape="0">
              <a:srgbClr val="C00000"/>
            </a:outerShdw>
          </a:effectLst>
        </p:spPr>
        <p:txBody>
          <a:bodyPr wrap="square" rtlCol="0">
            <a:spAutoFit/>
          </a:bodyPr>
          <a:lstStyle/>
          <a:p>
            <a:r>
              <a:rPr lang="cs-CZ" sz="4000" dirty="0" smtClean="0"/>
              <a:t>3. Výroba automobilů v Čechách</a:t>
            </a:r>
            <a:endParaRPr lang="cs-CZ" sz="4000" dirty="0">
              <a:latin typeface="+mj-lt"/>
              <a:cs typeface="Arial" pitchFamily="34" charset="0"/>
            </a:endParaRPr>
          </a:p>
        </p:txBody>
      </p:sp>
      <p:sp>
        <p:nvSpPr>
          <p:cNvPr id="5" name="Zástupný symbol pro obsah 1"/>
          <p:cNvSpPr>
            <a:spLocks noGrp="1"/>
          </p:cNvSpPr>
          <p:nvPr>
            <p:ph idx="1"/>
          </p:nvPr>
        </p:nvSpPr>
        <p:spPr>
          <a:xfrm>
            <a:off x="539551" y="2120662"/>
            <a:ext cx="8262405" cy="4077509"/>
          </a:xfrm>
        </p:spPr>
        <p:txBody>
          <a:bodyPr>
            <a:normAutofit/>
          </a:bodyPr>
          <a:lstStyle/>
          <a:p>
            <a:pPr marL="0" lvl="0" indent="0" algn="just">
              <a:buNone/>
            </a:pPr>
            <a:r>
              <a:rPr lang="cs-CZ" dirty="0" smtClean="0"/>
              <a:t>V roce 1897 byl v Kopřivnici vyroben první automobil ve střední Evropě pod názvem </a:t>
            </a:r>
            <a:r>
              <a:rPr lang="cs-CZ" b="1" dirty="0" smtClean="0"/>
              <a:t>PRÄSIDENT.</a:t>
            </a:r>
            <a:endParaRPr lang="cs-CZ" dirty="0"/>
          </a:p>
          <a:p>
            <a:pPr marL="0" indent="0" algn="just">
              <a:buNone/>
            </a:pPr>
            <a:endParaRPr lang="cs-CZ" dirty="0"/>
          </a:p>
          <a:p>
            <a:pPr marL="0" indent="0" algn="just">
              <a:buNone/>
            </a:pPr>
            <a:endParaRPr lang="cs-C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429000"/>
            <a:ext cx="4320480"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9556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1691</TotalTime>
  <Words>647</Words>
  <Application>Microsoft Office PowerPoint</Application>
  <PresentationFormat>Předvádění na obrazovce (4:3)</PresentationFormat>
  <Paragraphs>54</Paragraphs>
  <Slides>22</Slides>
  <Notes>0</Notes>
  <HiddenSlides>0</HiddenSlides>
  <MMClips>0</MMClips>
  <ScaleCrop>false</ScaleCrop>
  <HeadingPairs>
    <vt:vector size="4" baseType="variant">
      <vt:variant>
        <vt:lpstr>Motiv</vt:lpstr>
      </vt:variant>
      <vt:variant>
        <vt:i4>1</vt:i4>
      </vt:variant>
      <vt:variant>
        <vt:lpstr>Nadpisy snímků</vt:lpstr>
      </vt:variant>
      <vt:variant>
        <vt:i4>22</vt:i4>
      </vt:variant>
    </vt:vector>
  </HeadingPairs>
  <TitlesOfParts>
    <vt:vector size="23" baseType="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SS-COPT_Kromeriz</dc:creator>
  <cp:lastModifiedBy>ambroz</cp:lastModifiedBy>
  <cp:revision>65</cp:revision>
  <dcterms:created xsi:type="dcterms:W3CDTF">2013-05-10T15:00:24Z</dcterms:created>
  <dcterms:modified xsi:type="dcterms:W3CDTF">2013-09-23T19:08:19Z</dcterms:modified>
</cp:coreProperties>
</file>