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68" r:id="rId4"/>
    <p:sldId id="263" r:id="rId5"/>
    <p:sldId id="258" r:id="rId6"/>
    <p:sldId id="261" r:id="rId7"/>
    <p:sldId id="264" r:id="rId8"/>
    <p:sldId id="269" r:id="rId9"/>
    <p:sldId id="270" r:id="rId10"/>
    <p:sldId id="271" r:id="rId11"/>
    <p:sldId id="272" r:id="rId12"/>
    <p:sldId id="262" r:id="rId1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7" d="100"/>
          <a:sy n="57" d="100"/>
        </p:scale>
        <p:origin x="-1075" y="-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A07406-B08F-497F-B52C-E0AE40A11EC6}" type="datetimeFigureOut">
              <a:rPr lang="cs-CZ" smtClean="0"/>
              <a:t>23.9.2013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F471CA-418C-4A04-A039-D8E5A0D9122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47696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FD846-D213-4DE2-9919-124C28598D7E}" type="datetimeFigureOut">
              <a:rPr lang="cs-CZ" smtClean="0"/>
              <a:t>23.9.2013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479B8-7135-4272-8123-DBC2EC51971F}" type="slidenum">
              <a:rPr lang="cs-CZ" smtClean="0"/>
              <a:t>‹#›</a:t>
            </a:fld>
            <a:endParaRPr lang="cs-CZ"/>
          </a:p>
        </p:txBody>
      </p:sp>
      <p:sp>
        <p:nvSpPr>
          <p:cNvPr id="7" name="Obdélník 6"/>
          <p:cNvSpPr/>
          <p:nvPr userDrawn="1"/>
        </p:nvSpPr>
        <p:spPr>
          <a:xfrm>
            <a:off x="0" y="0"/>
            <a:ext cx="9152285" cy="3816425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92000">
                <a:schemeClr val="bg1">
                  <a:shade val="100000"/>
                  <a:satMod val="115000"/>
                  <a:lumMod val="68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endParaRPr lang="cs-CZ" sz="4800" b="1" dirty="0">
              <a:ln w="50800"/>
              <a:solidFill>
                <a:schemeClr val="bg1">
                  <a:shade val="50000"/>
                </a:schemeClr>
              </a:solidFill>
              <a:latin typeface="American Garamond AT" pitchFamily="2" charset="0"/>
            </a:endParaRPr>
          </a:p>
        </p:txBody>
      </p:sp>
      <p:pic>
        <p:nvPicPr>
          <p:cNvPr id="8" name="Obrázek 7"/>
          <p:cNvPicPr>
            <a:picLocks noChangeAspect="1"/>
          </p:cNvPicPr>
          <p:nvPr userDrawn="1"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40" t="14162" r="1827" b="16278"/>
          <a:stretch/>
        </p:blipFill>
        <p:spPr>
          <a:xfrm>
            <a:off x="2167291" y="2406733"/>
            <a:ext cx="6956550" cy="2894475"/>
          </a:xfrm>
          <a:prstGeom prst="rect">
            <a:avLst/>
          </a:prstGeom>
        </p:spPr>
      </p:pic>
      <p:pic>
        <p:nvPicPr>
          <p:cNvPr id="9" name="Obrázek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0" y="5373216"/>
            <a:ext cx="5760640" cy="13898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71137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FD846-D213-4DE2-9919-124C28598D7E}" type="datetimeFigureOut">
              <a:rPr lang="cs-CZ" smtClean="0"/>
              <a:t>23.9.2013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479B8-7135-4272-8123-DBC2EC51971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410135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FD846-D213-4DE2-9919-124C28598D7E}" type="datetimeFigureOut">
              <a:rPr lang="cs-CZ" smtClean="0"/>
              <a:t>23.9.2013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479B8-7135-4272-8123-DBC2EC51971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889833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FD846-D213-4DE2-9919-124C28598D7E}" type="datetimeFigureOut">
              <a:rPr lang="cs-CZ" smtClean="0"/>
              <a:t>23.9.2013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479B8-7135-4272-8123-DBC2EC51971F}" type="slidenum">
              <a:rPr lang="cs-CZ" smtClean="0"/>
              <a:t>‹#›</a:t>
            </a:fld>
            <a:endParaRPr lang="cs-CZ"/>
          </a:p>
        </p:txBody>
      </p:sp>
      <p:sp>
        <p:nvSpPr>
          <p:cNvPr id="7" name="Obdélník 6"/>
          <p:cNvSpPr/>
          <p:nvPr userDrawn="1"/>
        </p:nvSpPr>
        <p:spPr>
          <a:xfrm>
            <a:off x="-14776" y="476672"/>
            <a:ext cx="9152285" cy="819473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92000">
                <a:schemeClr val="bg1">
                  <a:shade val="100000"/>
                  <a:satMod val="115000"/>
                  <a:lumMod val="68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endParaRPr lang="cs-CZ" sz="4800" b="1" dirty="0">
              <a:ln w="50800"/>
              <a:solidFill>
                <a:schemeClr val="bg1">
                  <a:shade val="50000"/>
                </a:schemeClr>
              </a:solidFill>
              <a:latin typeface="American Garamond AT" pitchFamily="2" charset="0"/>
            </a:endParaRPr>
          </a:p>
        </p:txBody>
      </p:sp>
      <p:pic>
        <p:nvPicPr>
          <p:cNvPr id="8" name="Obrázek 7"/>
          <p:cNvPicPr>
            <a:picLocks noChangeAspect="1"/>
          </p:cNvPicPr>
          <p:nvPr userDrawn="1"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40" t="14162" r="1827" b="16278"/>
          <a:stretch/>
        </p:blipFill>
        <p:spPr>
          <a:xfrm>
            <a:off x="5393093" y="256872"/>
            <a:ext cx="3643403" cy="15159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32543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FD846-D213-4DE2-9919-124C28598D7E}" type="datetimeFigureOut">
              <a:rPr lang="cs-CZ" smtClean="0"/>
              <a:t>23.9.2013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479B8-7135-4272-8123-DBC2EC51971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4502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FD846-D213-4DE2-9919-124C28598D7E}" type="datetimeFigureOut">
              <a:rPr lang="cs-CZ" smtClean="0"/>
              <a:t>23.9.2013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479B8-7135-4272-8123-DBC2EC51971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52590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FD846-D213-4DE2-9919-124C28598D7E}" type="datetimeFigureOut">
              <a:rPr lang="cs-CZ" smtClean="0"/>
              <a:t>23.9.2013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479B8-7135-4272-8123-DBC2EC51971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15254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FD846-D213-4DE2-9919-124C28598D7E}" type="datetimeFigureOut">
              <a:rPr lang="cs-CZ" smtClean="0"/>
              <a:t>23.9.2013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479B8-7135-4272-8123-DBC2EC51971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311742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FD846-D213-4DE2-9919-124C28598D7E}" type="datetimeFigureOut">
              <a:rPr lang="cs-CZ" smtClean="0"/>
              <a:t>23.9.2013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479B8-7135-4272-8123-DBC2EC51971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80708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FD846-D213-4DE2-9919-124C28598D7E}" type="datetimeFigureOut">
              <a:rPr lang="cs-CZ" smtClean="0"/>
              <a:t>23.9.2013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479B8-7135-4272-8123-DBC2EC51971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803005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FD846-D213-4DE2-9919-124C28598D7E}" type="datetimeFigureOut">
              <a:rPr lang="cs-CZ" smtClean="0"/>
              <a:t>23.9.2013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479B8-7135-4272-8123-DBC2EC51971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525646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1FD846-D213-4DE2-9919-124C28598D7E}" type="datetimeFigureOut">
              <a:rPr lang="cs-CZ" smtClean="0"/>
              <a:t>23.9.2013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1479B8-7135-4272-8123-DBC2EC51971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93045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uto.cz/preplnovani-1-dil-teorie-mechanicke-preplnovani-16778" TargetMode="External"/><Relationship Id="rId2" Type="http://schemas.openxmlformats.org/officeDocument/2006/relationships/hyperlink" Target="http://generator.citace.com/dok/ZhcLw1X2cOpyEv1G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/>
          <p:cNvSpPr txBox="1"/>
          <p:nvPr/>
        </p:nvSpPr>
        <p:spPr>
          <a:xfrm>
            <a:off x="6084168" y="188640"/>
            <a:ext cx="27081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chemeClr val="bg1"/>
                </a:solidFill>
              </a:rPr>
              <a:t>VY_32_INOVACE_AUT1_01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464" y="1345945"/>
            <a:ext cx="6787773" cy="971550"/>
          </a:xfrm>
          <a:prstGeom prst="rect">
            <a:avLst/>
          </a:prstGeom>
        </p:spPr>
        <p:txBody>
          <a:bodyPr rtlCol="0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cs-CZ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Přeplňování</a:t>
            </a:r>
            <a:endParaRPr lang="cs-CZ" sz="5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55973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23528" y="2276872"/>
            <a:ext cx="8363272" cy="3849291"/>
          </a:xfrm>
        </p:spPr>
        <p:txBody>
          <a:bodyPr>
            <a:normAutofit/>
          </a:bodyPr>
          <a:lstStyle/>
          <a:p>
            <a:pPr marL="514350" indent="-514350" algn="just">
              <a:buAutoNum type="alphaLcParenR"/>
            </a:pPr>
            <a:r>
              <a:rPr lang="cs-CZ" dirty="0" smtClean="0"/>
              <a:t>dynamické přeplňování – proudění plynů v sacím potrubí</a:t>
            </a:r>
          </a:p>
          <a:p>
            <a:pPr marL="0" indent="0">
              <a:buNone/>
            </a:pPr>
            <a:r>
              <a:rPr lang="cs-CZ" dirty="0"/>
              <a:t>Podle konstrukce sacího potrubí rozlišujeme:</a:t>
            </a:r>
          </a:p>
          <a:p>
            <a:pPr lvl="0"/>
            <a:r>
              <a:rPr lang="cs-CZ" dirty="0"/>
              <a:t>pulzační přeplňování</a:t>
            </a:r>
          </a:p>
          <a:p>
            <a:pPr lvl="0"/>
            <a:r>
              <a:rPr lang="cs-CZ" dirty="0"/>
              <a:t>rezonanční </a:t>
            </a:r>
            <a:r>
              <a:rPr lang="cs-CZ" dirty="0" smtClean="0"/>
              <a:t>přeplňování</a:t>
            </a:r>
          </a:p>
          <a:p>
            <a:pPr marL="0" lvl="0" indent="0">
              <a:buNone/>
            </a:pPr>
            <a:endParaRPr lang="cs-CZ" dirty="0"/>
          </a:p>
          <a:p>
            <a:pPr marL="514350" indent="-514350" algn="just">
              <a:buAutoNum type="alphaLcParenR"/>
            </a:pPr>
            <a:endParaRPr lang="cs-CZ" dirty="0" smtClean="0"/>
          </a:p>
        </p:txBody>
      </p:sp>
      <p:sp>
        <p:nvSpPr>
          <p:cNvPr id="3" name="TextovéPole 2"/>
          <p:cNvSpPr txBox="1"/>
          <p:nvPr/>
        </p:nvSpPr>
        <p:spPr>
          <a:xfrm>
            <a:off x="394665" y="1250195"/>
            <a:ext cx="5382964" cy="707886"/>
          </a:xfrm>
          <a:prstGeom prst="rect">
            <a:avLst/>
          </a:prstGeom>
          <a:noFill/>
          <a:effectLst>
            <a:outerShdw blurRad="50800" dist="228600" dir="11340000" sx="144000" sy="144000" algn="ctr" rotWithShape="0">
              <a:srgbClr val="C00000"/>
            </a:outerShdw>
          </a:effectLst>
        </p:spPr>
        <p:txBody>
          <a:bodyPr wrap="square" rtlCol="0">
            <a:spAutoFit/>
          </a:bodyPr>
          <a:lstStyle/>
          <a:p>
            <a:r>
              <a:rPr lang="cs-CZ" sz="4000" dirty="0" smtClean="0"/>
              <a:t>5. Systémy přeplňování</a:t>
            </a:r>
            <a:endParaRPr lang="cs-CZ" sz="4000" dirty="0">
              <a:latin typeface="+mj-lt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0645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539552" y="1958082"/>
            <a:ext cx="8424936" cy="463927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sz="3500" dirty="0" smtClean="0"/>
              <a:t>b) </a:t>
            </a:r>
            <a:r>
              <a:rPr lang="cs-CZ" sz="3500" dirty="0"/>
              <a:t>c</a:t>
            </a:r>
            <a:r>
              <a:rPr lang="cs-CZ" sz="3500" dirty="0" smtClean="0"/>
              <a:t>izí přeplňování – vzduch je do spalovacího prostoru dopravován z cizího zdroje.</a:t>
            </a:r>
          </a:p>
          <a:p>
            <a:pPr marL="0" indent="0">
              <a:buNone/>
            </a:pPr>
            <a:r>
              <a:rPr lang="cs-CZ" sz="3500" dirty="0"/>
              <a:t>Rozlišujeme:</a:t>
            </a:r>
          </a:p>
          <a:p>
            <a:pPr lvl="0"/>
            <a:r>
              <a:rPr lang="cs-CZ" sz="3500" dirty="0"/>
              <a:t>dmychadla bez mechanického </a:t>
            </a:r>
            <a:r>
              <a:rPr lang="cs-CZ" sz="3500" dirty="0" smtClean="0"/>
              <a:t>pohonu</a:t>
            </a:r>
          </a:p>
          <a:p>
            <a:pPr lvl="0"/>
            <a:r>
              <a:rPr lang="cs-CZ" sz="3500" dirty="0" smtClean="0"/>
              <a:t>kompresory </a:t>
            </a:r>
            <a:r>
              <a:rPr lang="cs-CZ" sz="3500" dirty="0"/>
              <a:t>s mechanickým pohonem, např. </a:t>
            </a:r>
            <a:r>
              <a:rPr lang="cs-CZ" sz="3500" dirty="0" err="1"/>
              <a:t>Rootsův</a:t>
            </a:r>
            <a:r>
              <a:rPr lang="cs-CZ" sz="3500" dirty="0"/>
              <a:t> kompresor, spirálový kompresor (G-kompresor), křídlový kompresor, lopatkový kompresor</a:t>
            </a:r>
          </a:p>
          <a:p>
            <a:pPr lvl="0"/>
            <a:r>
              <a:rPr lang="cs-CZ" sz="3500" dirty="0"/>
              <a:t>kompresor s komorovým </a:t>
            </a:r>
            <a:r>
              <a:rPr lang="cs-CZ" sz="3500" dirty="0" smtClean="0"/>
              <a:t>rotorem</a:t>
            </a:r>
            <a:endParaRPr lang="cs-CZ" sz="3500" dirty="0"/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3" name="TextovéPole 2"/>
          <p:cNvSpPr txBox="1"/>
          <p:nvPr/>
        </p:nvSpPr>
        <p:spPr>
          <a:xfrm>
            <a:off x="394665" y="1250195"/>
            <a:ext cx="5382964" cy="707886"/>
          </a:xfrm>
          <a:prstGeom prst="rect">
            <a:avLst/>
          </a:prstGeom>
          <a:noFill/>
          <a:effectLst>
            <a:outerShdw blurRad="50800" dist="228600" dir="11340000" sx="144000" sy="144000" algn="ctr" rotWithShape="0">
              <a:srgbClr val="C00000"/>
            </a:outerShdw>
          </a:effectLst>
        </p:spPr>
        <p:txBody>
          <a:bodyPr wrap="square" rtlCol="0">
            <a:spAutoFit/>
          </a:bodyPr>
          <a:lstStyle/>
          <a:p>
            <a:r>
              <a:rPr lang="cs-CZ" sz="4000" dirty="0" smtClean="0"/>
              <a:t>5. Systémy přeplňování</a:t>
            </a:r>
            <a:endParaRPr lang="cs-CZ" sz="4000" dirty="0">
              <a:latin typeface="+mj-lt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3314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2132856"/>
            <a:ext cx="8219256" cy="4608512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Font typeface="Symbol" pitchFamily="18" charset="2"/>
              <a:buNone/>
            </a:pPr>
            <a:r>
              <a:rPr lang="cs-CZ" sz="3000" dirty="0"/>
              <a:t>GSCHEIDLE, Rolf. </a:t>
            </a:r>
            <a:r>
              <a:rPr lang="cs-CZ" sz="3000" i="1" dirty="0"/>
              <a:t>Příručka pro automechanika</a:t>
            </a:r>
            <a:r>
              <a:rPr lang="cs-CZ" sz="3000" dirty="0"/>
              <a:t>. 3. </a:t>
            </a:r>
            <a:r>
              <a:rPr lang="cs-CZ" sz="3000" dirty="0" err="1"/>
              <a:t>přeprac</a:t>
            </a:r>
            <a:r>
              <a:rPr lang="cs-CZ" sz="3000" dirty="0"/>
              <a:t>. vyd. /. Překlad Iva </a:t>
            </a:r>
            <a:r>
              <a:rPr lang="cs-CZ" sz="3000" dirty="0" err="1"/>
              <a:t>Michňová</a:t>
            </a:r>
            <a:r>
              <a:rPr lang="cs-CZ" sz="3000" dirty="0"/>
              <a:t>, Zdeněk </a:t>
            </a:r>
            <a:r>
              <a:rPr lang="cs-CZ" sz="3000" dirty="0" err="1"/>
              <a:t>Michňa</a:t>
            </a:r>
            <a:r>
              <a:rPr lang="cs-CZ" sz="3000" dirty="0"/>
              <a:t>, Jiří Handlíř. Praha: Europa - Sobotáles, 2007, 685 s. ISBN 978-80-86706-17-7.</a:t>
            </a:r>
          </a:p>
          <a:p>
            <a:pPr marL="0" indent="0" algn="just">
              <a:buFont typeface="Symbol" pitchFamily="18" charset="2"/>
              <a:buNone/>
            </a:pPr>
            <a:r>
              <a:rPr lang="cs-CZ" sz="2800" dirty="0"/>
              <a:t>ADÁMEK, Ladislav. PŘEPLŇOVÁNÍ – PŘÍMÝ STŘET S REALITOU (Část 1.). </a:t>
            </a:r>
            <a:r>
              <a:rPr lang="cs-CZ" sz="2800" i="1" dirty="0"/>
              <a:t>Autojournal.cz</a:t>
            </a:r>
            <a:r>
              <a:rPr lang="cs-CZ" sz="2800" dirty="0"/>
              <a:t> [online]. 2012, č. 1 [cit. </a:t>
            </a:r>
            <a:r>
              <a:rPr lang="cs-CZ" sz="2800" dirty="0" smtClean="0"/>
              <a:t>2013-06-23]. </a:t>
            </a:r>
            <a:r>
              <a:rPr lang="cs-CZ" sz="2800" dirty="0"/>
              <a:t>Dostupné z: </a:t>
            </a:r>
            <a:r>
              <a:rPr lang="cs-CZ" sz="2800" dirty="0">
                <a:hlinkClick r:id="rId2"/>
              </a:rPr>
              <a:t>http://</a:t>
            </a:r>
            <a:r>
              <a:rPr lang="cs-CZ" sz="2800" dirty="0" smtClean="0">
                <a:hlinkClick r:id="rId2"/>
              </a:rPr>
              <a:t>generator.citace.com/dok/ZhcLw1X2cOpyEv1G</a:t>
            </a:r>
            <a:endParaRPr lang="cs-CZ" sz="2800" dirty="0" smtClean="0"/>
          </a:p>
          <a:p>
            <a:pPr marL="0" indent="0" algn="just">
              <a:buFont typeface="Symbol" pitchFamily="18" charset="2"/>
              <a:buNone/>
            </a:pPr>
            <a:r>
              <a:rPr lang="cs-CZ" sz="2800" dirty="0"/>
              <a:t>LÁNÍK, Ondřej. Přeplňování (1. díl): </a:t>
            </a:r>
            <a:r>
              <a:rPr lang="cs-CZ" sz="2800" dirty="0" err="1"/>
              <a:t>teorie+mechanické</a:t>
            </a:r>
            <a:r>
              <a:rPr lang="cs-CZ" sz="2800" dirty="0"/>
              <a:t> přeplňování. </a:t>
            </a:r>
            <a:r>
              <a:rPr lang="cs-CZ" sz="2800" i="1" dirty="0" err="1"/>
              <a:t>AutoCZ</a:t>
            </a:r>
            <a:r>
              <a:rPr lang="cs-CZ" sz="2800" dirty="0"/>
              <a:t> [online]. 2004, č. 1, s. 6 [cit. </a:t>
            </a:r>
            <a:r>
              <a:rPr lang="cs-CZ" sz="2800" smtClean="0"/>
              <a:t>2013-06-23]. </a:t>
            </a:r>
            <a:r>
              <a:rPr lang="cs-CZ" sz="2800" dirty="0"/>
              <a:t>Dostupné z: </a:t>
            </a:r>
            <a:r>
              <a:rPr lang="cs-CZ" sz="2800" dirty="0">
                <a:hlinkClick r:id="rId3"/>
              </a:rPr>
              <a:t>http://</a:t>
            </a:r>
            <a:r>
              <a:rPr lang="cs-CZ" sz="2800" dirty="0" smtClean="0">
                <a:hlinkClick r:id="rId3"/>
              </a:rPr>
              <a:t>www.auto.cz/preplnovani-1-dil-teorie-mechanicke-preplnovani-16778</a:t>
            </a:r>
            <a:endParaRPr lang="cs-CZ" sz="2800" dirty="0" smtClean="0"/>
          </a:p>
          <a:p>
            <a:pPr marL="0" indent="0" algn="just">
              <a:buFont typeface="Symbol" pitchFamily="18" charset="2"/>
              <a:buNone/>
            </a:pPr>
            <a:endParaRPr lang="cs-CZ" sz="3000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3" name="TextovéPole 2"/>
          <p:cNvSpPr txBox="1"/>
          <p:nvPr/>
        </p:nvSpPr>
        <p:spPr>
          <a:xfrm>
            <a:off x="395536" y="1246747"/>
            <a:ext cx="5382964" cy="707886"/>
          </a:xfrm>
          <a:prstGeom prst="rect">
            <a:avLst/>
          </a:prstGeom>
          <a:noFill/>
          <a:effectLst>
            <a:outerShdw blurRad="50800" dist="228600" dir="11340000" sx="144000" sy="144000" algn="ctr" rotWithShape="0">
              <a:srgbClr val="C00000"/>
            </a:outerShdw>
          </a:effectLst>
        </p:spPr>
        <p:txBody>
          <a:bodyPr wrap="square" rtlCol="0">
            <a:spAutoFit/>
          </a:bodyPr>
          <a:lstStyle/>
          <a:p>
            <a:r>
              <a:rPr lang="cs-CZ" sz="4000" dirty="0"/>
              <a:t>Použitá literatura</a:t>
            </a:r>
            <a:endParaRPr lang="cs-CZ" sz="4000" dirty="0">
              <a:latin typeface="+mj-lt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7537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958081"/>
            <a:ext cx="8064896" cy="435123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P</a:t>
            </a:r>
            <a:r>
              <a:rPr lang="cs-CZ" dirty="0" smtClean="0"/>
              <a:t>řeplňování je jedna z cest, která vede k účinnějšímu spalovacímu motoru.</a:t>
            </a:r>
          </a:p>
          <a:p>
            <a:pPr marL="0" indent="0">
              <a:buNone/>
            </a:pPr>
            <a:r>
              <a:rPr lang="cs-CZ" b="1" dirty="0" smtClean="0"/>
              <a:t>Stechiometrický poměr</a:t>
            </a:r>
          </a:p>
          <a:p>
            <a:pPr marL="0" indent="0">
              <a:buNone/>
            </a:pPr>
            <a:r>
              <a:rPr lang="cs-CZ" dirty="0" smtClean="0"/>
              <a:t>Spalovací motor potřebuje k provozu stanovený poměr vzduchu a paliva, který v ideálním případě je 14,7:1 tzn., že na spálení 1 kg paliva je potřeba 14,7 kg vzduchu. 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394665" y="1250195"/>
            <a:ext cx="5382964" cy="707886"/>
          </a:xfrm>
          <a:prstGeom prst="rect">
            <a:avLst/>
          </a:prstGeom>
          <a:noFill/>
          <a:effectLst>
            <a:outerShdw blurRad="50800" dist="228600" dir="11340000" sx="144000" sy="144000" algn="ctr" rotWithShape="0">
              <a:srgbClr val="C00000"/>
            </a:outerShdw>
          </a:effectLst>
        </p:spPr>
        <p:txBody>
          <a:bodyPr wrap="square" rtlCol="0">
            <a:spAutoFit/>
          </a:bodyPr>
          <a:lstStyle/>
          <a:p>
            <a:r>
              <a:rPr lang="cs-CZ" sz="4000" dirty="0" smtClean="0"/>
              <a:t>1. </a:t>
            </a:r>
            <a:r>
              <a:rPr lang="cs-CZ" sz="4000" dirty="0"/>
              <a:t>z</a:t>
            </a:r>
            <a:r>
              <a:rPr lang="cs-CZ" sz="4000" dirty="0" smtClean="0"/>
              <a:t>ákladní pojmy </a:t>
            </a:r>
            <a:endParaRPr lang="cs-CZ" sz="4000" dirty="0">
              <a:latin typeface="+mj-lt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6637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2204864"/>
            <a:ext cx="8075240" cy="3921299"/>
          </a:xfrm>
        </p:spPr>
        <p:txBody>
          <a:bodyPr/>
          <a:lstStyle/>
          <a:p>
            <a:pPr marL="0" lvl="0" indent="0">
              <a:buNone/>
            </a:pPr>
            <a:endParaRPr lang="cs-CZ" dirty="0"/>
          </a:p>
          <a:p>
            <a:endParaRPr lang="cs-CZ" dirty="0"/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395536" y="1484784"/>
            <a:ext cx="8064896" cy="48245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b="1" dirty="0" smtClean="0"/>
              <a:t>Součinitel přebytku vzduchu ƛ (lambda) </a:t>
            </a:r>
          </a:p>
          <a:p>
            <a:pPr marL="0" indent="0">
              <a:buNone/>
            </a:pPr>
            <a:r>
              <a:rPr lang="cs-CZ" dirty="0" smtClean="0"/>
              <a:t>Ideální poměr směsi ƛ = 1</a:t>
            </a:r>
          </a:p>
          <a:p>
            <a:pPr marL="0" indent="0">
              <a:buNone/>
            </a:pPr>
            <a:r>
              <a:rPr lang="cs-CZ" dirty="0" smtClean="0"/>
              <a:t>Chudá směs ƛ = 1,05 – 1,3 přebytek vzduchu umožňuje nízkou spotřebu při částečných zatíženích</a:t>
            </a:r>
          </a:p>
          <a:p>
            <a:pPr marL="0" indent="0">
              <a:buNone/>
            </a:pPr>
            <a:r>
              <a:rPr lang="cs-CZ" dirty="0" smtClean="0"/>
              <a:t>Bohatá směs ƛ = 0,85 – 0,95 přebytek paliva umožňuje vysoké výkony při plném zatížení</a:t>
            </a:r>
          </a:p>
          <a:p>
            <a:pPr marL="0" indent="0">
              <a:buNone/>
            </a:pPr>
            <a:r>
              <a:rPr lang="cs-CZ" dirty="0" smtClean="0"/>
              <a:t>Tyto hodnoty platí pro motory atmosférické i pro motory přeplňované.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Font typeface="Arial" pitchFamily="34" charset="0"/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423000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67544" y="1700808"/>
            <a:ext cx="7920880" cy="482453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b="1" dirty="0" smtClean="0"/>
              <a:t>Účel přeplňování</a:t>
            </a:r>
          </a:p>
          <a:p>
            <a:pPr algn="just">
              <a:buFontTx/>
              <a:buChar char="-"/>
            </a:pPr>
            <a:r>
              <a:rPr lang="cs-CZ" dirty="0"/>
              <a:t>z</a:t>
            </a:r>
            <a:r>
              <a:rPr lang="cs-CZ" dirty="0" smtClean="0"/>
              <a:t>výšit množství dodávaného vzduchu do spalovacího prostoru za jednotku času</a:t>
            </a:r>
          </a:p>
          <a:p>
            <a:pPr algn="just">
              <a:buFontTx/>
              <a:buChar char="-"/>
            </a:pPr>
            <a:r>
              <a:rPr lang="cs-CZ" dirty="0"/>
              <a:t>z</a:t>
            </a:r>
            <a:r>
              <a:rPr lang="cs-CZ" dirty="0" smtClean="0"/>
              <a:t>výšit točivý moment </a:t>
            </a:r>
          </a:p>
          <a:p>
            <a:pPr algn="just">
              <a:buFontTx/>
              <a:buChar char="-"/>
            </a:pPr>
            <a:r>
              <a:rPr lang="cs-CZ" dirty="0"/>
              <a:t>z</a:t>
            </a:r>
            <a:r>
              <a:rPr lang="cs-CZ" dirty="0" smtClean="0"/>
              <a:t>výšit výkon</a:t>
            </a:r>
          </a:p>
          <a:p>
            <a:pPr algn="just">
              <a:buFontTx/>
              <a:buChar char="-"/>
            </a:pPr>
            <a:r>
              <a:rPr lang="cs-CZ" dirty="0"/>
              <a:t>s</a:t>
            </a:r>
            <a:r>
              <a:rPr lang="cs-CZ" dirty="0" smtClean="0"/>
              <a:t>nížit měrnou spotřebu</a:t>
            </a:r>
          </a:p>
          <a:p>
            <a:pPr algn="just">
              <a:buFontTx/>
              <a:buChar char="-"/>
            </a:pPr>
            <a:r>
              <a:rPr lang="cs-CZ" dirty="0"/>
              <a:t>s</a:t>
            </a:r>
            <a:r>
              <a:rPr lang="cs-CZ" dirty="0" smtClean="0"/>
              <a:t>nížení rozměrů a hmotnosti motoru</a:t>
            </a:r>
          </a:p>
          <a:p>
            <a:pPr algn="just">
              <a:buFontTx/>
              <a:buChar char="-"/>
            </a:pP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1329046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67544" y="2276873"/>
            <a:ext cx="7992888" cy="4001692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cs-CZ" dirty="0" smtClean="0"/>
              <a:t>	</a:t>
            </a:r>
            <a:endParaRPr lang="cs-CZ" dirty="0"/>
          </a:p>
          <a:p>
            <a:pPr marL="0" indent="0">
              <a:buFont typeface="Symbol" pitchFamily="18" charset="2"/>
              <a:buNone/>
            </a:pPr>
            <a:endParaRPr lang="cs-CZ" dirty="0"/>
          </a:p>
          <a:p>
            <a:pPr marL="0" indent="0">
              <a:buNone/>
            </a:pPr>
            <a:endParaRPr lang="cs-CZ" i="1" dirty="0"/>
          </a:p>
        </p:txBody>
      </p:sp>
      <p:sp>
        <p:nvSpPr>
          <p:cNvPr id="6" name="Zástupný symbol pro obsah 1"/>
          <p:cNvSpPr txBox="1">
            <a:spLocks/>
          </p:cNvSpPr>
          <p:nvPr/>
        </p:nvSpPr>
        <p:spPr>
          <a:xfrm>
            <a:off x="5076056" y="2492896"/>
            <a:ext cx="3096344" cy="37856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endParaRPr lang="cs-CZ" dirty="0"/>
          </a:p>
        </p:txBody>
      </p:sp>
      <p:sp>
        <p:nvSpPr>
          <p:cNvPr id="7" name="Zástupný symbol pro obsah 1"/>
          <p:cNvSpPr txBox="1">
            <a:spLocks/>
          </p:cNvSpPr>
          <p:nvPr/>
        </p:nvSpPr>
        <p:spPr>
          <a:xfrm>
            <a:off x="611560" y="1988840"/>
            <a:ext cx="7776864" cy="45365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dirty="0" smtClean="0"/>
              <a:t>Součinitel </a:t>
            </a:r>
            <a:r>
              <a:rPr lang="cs-CZ" dirty="0"/>
              <a:t>plnění udává poměr mezi skutečnou náplní čerstvého plynu ve válci a teoreticky možnou náplní válce na jeden pracovní oběh.</a:t>
            </a:r>
          </a:p>
          <a:p>
            <a:pPr marL="0" indent="0" algn="just">
              <a:buNone/>
            </a:pPr>
            <a:endParaRPr lang="cs-CZ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84584" y="4374479"/>
            <a:ext cx="9708816" cy="17441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TextovéPole 9"/>
          <p:cNvSpPr txBox="1"/>
          <p:nvPr/>
        </p:nvSpPr>
        <p:spPr>
          <a:xfrm>
            <a:off x="394665" y="1250195"/>
            <a:ext cx="5382964" cy="707886"/>
          </a:xfrm>
          <a:prstGeom prst="rect">
            <a:avLst/>
          </a:prstGeom>
          <a:noFill/>
          <a:effectLst>
            <a:outerShdw blurRad="50800" dist="228600" dir="11340000" sx="144000" sy="144000" algn="ctr" rotWithShape="0">
              <a:srgbClr val="C00000"/>
            </a:outerShdw>
          </a:effectLst>
        </p:spPr>
        <p:txBody>
          <a:bodyPr wrap="square" rtlCol="0">
            <a:spAutoFit/>
          </a:bodyPr>
          <a:lstStyle/>
          <a:p>
            <a:r>
              <a:rPr lang="cs-CZ" sz="4000" dirty="0"/>
              <a:t>2</a:t>
            </a:r>
            <a:r>
              <a:rPr lang="cs-CZ" sz="4000" dirty="0" smtClean="0"/>
              <a:t>. Součinitel plnění</a:t>
            </a:r>
            <a:endParaRPr lang="cs-CZ" sz="4000" dirty="0">
              <a:latin typeface="+mj-lt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9038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95536" y="2204864"/>
            <a:ext cx="8136904" cy="4248472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cs-CZ" dirty="0" smtClean="0"/>
              <a:t>a) zážehové </a:t>
            </a:r>
            <a:r>
              <a:rPr lang="cs-CZ" dirty="0"/>
              <a:t>motory</a:t>
            </a:r>
          </a:p>
          <a:p>
            <a:pPr marL="0" indent="0" algn="just">
              <a:buNone/>
            </a:pPr>
            <a:r>
              <a:rPr lang="cs-CZ" dirty="0"/>
              <a:t>Příliš vysoký součinitel plnění u přeplňovaných zážehových motorů vede k detonačnímu spalování. Tím může dojít i k mechanickému poškození např. pístů a ložisek. Proto mají přeplňované zážehové motory nižší kompresní poměry než nepřeplňované zážehové motory.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3" name="TextovéPole 2"/>
          <p:cNvSpPr txBox="1"/>
          <p:nvPr/>
        </p:nvSpPr>
        <p:spPr>
          <a:xfrm>
            <a:off x="394665" y="1250195"/>
            <a:ext cx="5382964" cy="707886"/>
          </a:xfrm>
          <a:prstGeom prst="rect">
            <a:avLst/>
          </a:prstGeom>
          <a:noFill/>
          <a:effectLst>
            <a:outerShdw blurRad="50800" dist="228600" dir="11340000" sx="144000" sy="144000" algn="ctr" rotWithShape="0">
              <a:srgbClr val="C00000"/>
            </a:outerShdw>
          </a:effectLst>
        </p:spPr>
        <p:txBody>
          <a:bodyPr wrap="square" rtlCol="0">
            <a:spAutoFit/>
          </a:bodyPr>
          <a:lstStyle/>
          <a:p>
            <a:r>
              <a:rPr lang="cs-CZ" sz="4000" dirty="0" smtClean="0"/>
              <a:t>3. Hranice přeplňování</a:t>
            </a:r>
            <a:endParaRPr lang="cs-CZ" sz="4000" dirty="0">
              <a:latin typeface="+mj-lt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5895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394665" y="1250195"/>
            <a:ext cx="5382964" cy="707886"/>
          </a:xfrm>
          <a:prstGeom prst="rect">
            <a:avLst/>
          </a:prstGeom>
          <a:noFill/>
          <a:effectLst>
            <a:outerShdw blurRad="50800" dist="228600" dir="11340000" sx="144000" sy="144000" algn="ctr" rotWithShape="0">
              <a:srgbClr val="C00000"/>
            </a:outerShdw>
          </a:effectLst>
        </p:spPr>
        <p:txBody>
          <a:bodyPr wrap="square" rtlCol="0">
            <a:spAutoFit/>
          </a:bodyPr>
          <a:lstStyle/>
          <a:p>
            <a:r>
              <a:rPr lang="cs-CZ" sz="4000" dirty="0" smtClean="0"/>
              <a:t>3. hranice přeplňování</a:t>
            </a:r>
            <a:endParaRPr lang="cs-CZ" sz="4000" dirty="0">
              <a:latin typeface="+mj-lt"/>
              <a:cs typeface="Arial" pitchFamily="34" charset="0"/>
            </a:endParaRP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611560" y="2204864"/>
            <a:ext cx="8075240" cy="3921299"/>
          </a:xfrm>
        </p:spPr>
        <p:txBody>
          <a:bodyPr/>
          <a:lstStyle/>
          <a:p>
            <a:pPr marL="0" lvl="0" indent="0">
              <a:buNone/>
            </a:pPr>
            <a:r>
              <a:rPr lang="cs-CZ" dirty="0" smtClean="0"/>
              <a:t>b) vznětové </a:t>
            </a:r>
            <a:r>
              <a:rPr lang="cs-CZ" dirty="0"/>
              <a:t>motory</a:t>
            </a:r>
          </a:p>
          <a:p>
            <a:pPr marL="0" indent="0" algn="just">
              <a:buNone/>
            </a:pPr>
            <a:r>
              <a:rPr lang="cs-CZ" dirty="0"/>
              <a:t>U nich může vzhledem k vysokým koncovým kompresním a spalovacím tlakům, na základě vyššího podílu čerstvého vzduchu a tím možné vyšší dávky paliva, dojít k tak vysokému mechanickému zatížení, že se zničí motor.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56911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Zástupný symbol pro obsah 1"/>
              <p:cNvSpPr>
                <a:spLocks noGrp="1"/>
              </p:cNvSpPr>
              <p:nvPr>
                <p:ph idx="1"/>
              </p:nvPr>
            </p:nvSpPr>
            <p:spPr>
              <a:xfrm>
                <a:off x="539551" y="2276872"/>
                <a:ext cx="8262405" cy="3921299"/>
              </a:xfrm>
            </p:spPr>
            <p:txBody>
              <a:bodyPr>
                <a:normAutofit/>
              </a:bodyPr>
              <a:lstStyle/>
              <a:p>
                <a:pPr marL="0" lvl="0" indent="0">
                  <a:buNone/>
                </a:pPr>
                <a:r>
                  <a:rPr lang="cs-CZ" dirty="0" smtClean="0"/>
                  <a:t>a) Geometrický </a:t>
                </a:r>
                <a:r>
                  <a:rPr lang="cs-CZ" dirty="0"/>
                  <a:t>kompresní poměr </a:t>
                </a:r>
                <a:r>
                  <a:rPr lang="cs-CZ" dirty="0" err="1"/>
                  <a:t>ε</a:t>
                </a:r>
                <a:r>
                  <a:rPr lang="cs-CZ" baseline="-25000" dirty="0" err="1"/>
                  <a:t>geo</a:t>
                </a:r>
                <a:endParaRPr lang="cs-CZ" dirty="0"/>
              </a:p>
              <a:p>
                <a:pPr marL="0" indent="0">
                  <a:buNone/>
                </a:pPr>
                <a:r>
                  <a:rPr lang="cs-CZ" dirty="0"/>
                  <a:t>Je to poměr největšího spalovacího prostoru k nejmenšímu spalovacímu prostoru</a:t>
                </a:r>
                <a:r>
                  <a:rPr lang="cs-CZ" dirty="0" smtClean="0"/>
                  <a:t>.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cs-CZ" i="1">
                              <a:latin typeface="Cambria Math"/>
                            </a:rPr>
                            <m:t>𝜀</m:t>
                          </m:r>
                        </m:e>
                        <m:sub>
                          <m:r>
                            <a:rPr lang="cs-CZ" i="1">
                              <a:latin typeface="Cambria Math"/>
                            </a:rPr>
                            <m:t>𝑔𝑒𝑜</m:t>
                          </m:r>
                        </m:sub>
                      </m:sSub>
                      <m:r>
                        <a:rPr lang="cs-CZ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cs-CZ" i="1"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cs-CZ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cs-CZ">
                                  <a:latin typeface="Cambria Math"/>
                                </a:rPr>
                                <m:t>V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cs-CZ">
                                  <a:latin typeface="Cambria Math"/>
                                </a:rPr>
                                <m:t>z</m:t>
                              </m:r>
                            </m:sub>
                          </m:sSub>
                          <m:r>
                            <a:rPr lang="cs-CZ">
                              <a:latin typeface="Cambria Math"/>
                            </a:rPr>
                            <m:t> + </m:t>
                          </m:r>
                          <m:sSub>
                            <m:sSubPr>
                              <m:ctrlPr>
                                <a:rPr lang="cs-CZ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cs-CZ">
                                  <a:latin typeface="Cambria Math"/>
                                </a:rPr>
                                <m:t>V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cs-CZ">
                                  <a:latin typeface="Cambria Math"/>
                                </a:rPr>
                                <m:t>k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cs-CZ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cs-CZ">
                                  <a:latin typeface="Cambria Math"/>
                                </a:rPr>
                                <m:t>V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cs-CZ">
                                  <a:latin typeface="Cambria Math"/>
                                </a:rPr>
                                <m:t>k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cs-CZ" dirty="0"/>
              </a:p>
              <a:p>
                <a:r>
                  <a:rPr lang="cs-CZ" dirty="0" err="1"/>
                  <a:t>V</a:t>
                </a:r>
                <a:r>
                  <a:rPr lang="cs-CZ" baseline="-25000" dirty="0" err="1"/>
                  <a:t>z</a:t>
                </a:r>
                <a:r>
                  <a:rPr lang="cs-CZ" dirty="0"/>
                  <a:t> – objem největšího spalovacího prostoru </a:t>
                </a:r>
              </a:p>
              <a:p>
                <a:r>
                  <a:rPr lang="cs-CZ" dirty="0" err="1"/>
                  <a:t>V</a:t>
                </a:r>
                <a:r>
                  <a:rPr lang="cs-CZ" baseline="-25000" dirty="0" err="1"/>
                  <a:t>k</a:t>
                </a:r>
                <a:r>
                  <a:rPr lang="cs-CZ" dirty="0"/>
                  <a:t> – objem nejmenšího spalovacího prostoru</a:t>
                </a:r>
              </a:p>
              <a:p>
                <a:pPr marL="0" indent="0" algn="just">
                  <a:buNone/>
                </a:pPr>
                <a:endParaRPr lang="cs-CZ" dirty="0"/>
              </a:p>
            </p:txBody>
          </p:sp>
        </mc:Choice>
        <mc:Fallback xmlns="">
          <p:sp>
            <p:nvSpPr>
              <p:cNvPr id="2" name="Zástupný symbol pro obsah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39551" y="2276872"/>
                <a:ext cx="8262405" cy="3921299"/>
              </a:xfrm>
              <a:blipFill rotWithShape="1">
                <a:blip r:embed="rId2"/>
                <a:stretch>
                  <a:fillRect l="-1919" t="-2022" b="-248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ovéPole 2"/>
          <p:cNvSpPr txBox="1"/>
          <p:nvPr/>
        </p:nvSpPr>
        <p:spPr>
          <a:xfrm>
            <a:off x="394665" y="1250195"/>
            <a:ext cx="5382964" cy="707886"/>
          </a:xfrm>
          <a:prstGeom prst="rect">
            <a:avLst/>
          </a:prstGeom>
          <a:noFill/>
          <a:effectLst>
            <a:outerShdw blurRad="50800" dist="228600" dir="11340000" sx="144000" sy="144000" algn="ctr" rotWithShape="0">
              <a:srgbClr val="C00000"/>
            </a:outerShdw>
          </a:effectLst>
        </p:spPr>
        <p:txBody>
          <a:bodyPr wrap="square" rtlCol="0">
            <a:spAutoFit/>
          </a:bodyPr>
          <a:lstStyle/>
          <a:p>
            <a:r>
              <a:rPr lang="cs-CZ" sz="4000" dirty="0"/>
              <a:t>4</a:t>
            </a:r>
            <a:r>
              <a:rPr lang="cs-CZ" sz="4000" dirty="0" smtClean="0"/>
              <a:t>. Kompresní poměr</a:t>
            </a:r>
            <a:endParaRPr lang="cs-CZ" sz="4000" dirty="0">
              <a:latin typeface="+mj-lt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6030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394665" y="1250195"/>
            <a:ext cx="5382964" cy="707886"/>
          </a:xfrm>
          <a:prstGeom prst="rect">
            <a:avLst/>
          </a:prstGeom>
          <a:noFill/>
          <a:effectLst>
            <a:outerShdw blurRad="50800" dist="228600" dir="11340000" sx="144000" sy="144000" algn="ctr" rotWithShape="0">
              <a:srgbClr val="C00000"/>
            </a:outerShdw>
          </a:effectLst>
        </p:spPr>
        <p:txBody>
          <a:bodyPr wrap="square" rtlCol="0">
            <a:spAutoFit/>
          </a:bodyPr>
          <a:lstStyle/>
          <a:p>
            <a:r>
              <a:rPr lang="cs-CZ" sz="4000" dirty="0"/>
              <a:t>4</a:t>
            </a:r>
            <a:r>
              <a:rPr lang="cs-CZ" sz="4000" dirty="0" smtClean="0"/>
              <a:t>. Kompresní poměr</a:t>
            </a:r>
            <a:endParaRPr lang="cs-CZ" sz="4000" dirty="0">
              <a:latin typeface="+mj-lt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Zástupný symbol pro obsah 1"/>
              <p:cNvSpPr>
                <a:spLocks noGrp="1"/>
              </p:cNvSpPr>
              <p:nvPr>
                <p:ph idx="1"/>
              </p:nvPr>
            </p:nvSpPr>
            <p:spPr>
              <a:xfrm>
                <a:off x="539551" y="2276872"/>
                <a:ext cx="8262405" cy="3921299"/>
              </a:xfrm>
            </p:spPr>
            <p:txBody>
              <a:bodyPr>
                <a:normAutofit/>
              </a:bodyPr>
              <a:lstStyle/>
              <a:p>
                <a:pPr marL="0" lvl="0" indent="0">
                  <a:buNone/>
                </a:pPr>
                <a:r>
                  <a:rPr lang="cs-CZ" dirty="0" smtClean="0"/>
                  <a:t>b) </a:t>
                </a:r>
                <a:r>
                  <a:rPr lang="cs-CZ" dirty="0"/>
                  <a:t>Efektivní kompresní poměr </a:t>
                </a:r>
                <a:r>
                  <a:rPr lang="cs-CZ" dirty="0" err="1"/>
                  <a:t>ε</a:t>
                </a:r>
                <a:r>
                  <a:rPr lang="cs-CZ" baseline="-25000" dirty="0" err="1"/>
                  <a:t>eft</a:t>
                </a:r>
                <a:endParaRPr lang="cs-CZ" dirty="0"/>
              </a:p>
              <a:p>
                <a:pPr marL="0" indent="0">
                  <a:buNone/>
                </a:pPr>
                <a:r>
                  <a:rPr lang="cs-CZ" dirty="0"/>
                  <a:t>Lze jej určit z geometrického kompresního poměru a stupně plnění.</a:t>
                </a:r>
              </a:p>
              <a:p>
                <a:pPr marL="0" indent="0">
                  <a:buNone/>
                </a:pPr>
                <a:r>
                  <a:rPr lang="cs-CZ" dirty="0"/>
                  <a:t> 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cs-CZ" i="1">
                              <a:latin typeface="Cambria Math"/>
                            </a:rPr>
                            <m:t>𝜀</m:t>
                          </m:r>
                        </m:e>
                        <m:sub>
                          <m:r>
                            <a:rPr lang="cs-CZ" i="1">
                              <a:latin typeface="Cambria Math"/>
                            </a:rPr>
                            <m:t>𝑒𝑓𝑡</m:t>
                          </m:r>
                        </m:sub>
                      </m:sSub>
                      <m:r>
                        <a:rPr lang="cs-CZ" i="1">
                          <a:latin typeface="Cambria Math"/>
                        </a:rPr>
                        <m:t>≈</m:t>
                      </m:r>
                      <m:sSub>
                        <m:sSubPr>
                          <m:ctrlPr>
                            <a:rPr lang="cs-CZ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cs-CZ" i="1">
                              <a:latin typeface="Cambria Math"/>
                            </a:rPr>
                            <m:t>𝜀</m:t>
                          </m:r>
                        </m:e>
                        <m:sub>
                          <m:r>
                            <a:rPr lang="cs-CZ" i="1">
                              <a:latin typeface="Cambria Math"/>
                            </a:rPr>
                            <m:t>𝑔𝑒𝑜</m:t>
                          </m:r>
                        </m:sub>
                      </m:sSub>
                      <m:r>
                        <a:rPr lang="cs-CZ" i="1">
                          <a:latin typeface="Cambria Math"/>
                        </a:rPr>
                        <m:t>×</m:t>
                      </m:r>
                      <m:r>
                        <a:rPr lang="cs-CZ" i="1">
                          <a:latin typeface="Cambria Math"/>
                        </a:rPr>
                        <m:t>𝑠𝑡𝑢𝑝𝑒</m:t>
                      </m:r>
                      <m:r>
                        <a:rPr lang="cs-CZ" i="1">
                          <a:latin typeface="Cambria Math"/>
                        </a:rPr>
                        <m:t>ň </m:t>
                      </m:r>
                      <m:r>
                        <a:rPr lang="cs-CZ" i="1">
                          <a:latin typeface="Cambria Math"/>
                        </a:rPr>
                        <m:t>𝑝𝑙𝑛</m:t>
                      </m:r>
                      <m:r>
                        <a:rPr lang="cs-CZ" i="1">
                          <a:latin typeface="Cambria Math"/>
                        </a:rPr>
                        <m:t>ě</m:t>
                      </m:r>
                      <m:r>
                        <a:rPr lang="cs-CZ" i="1">
                          <a:latin typeface="Cambria Math"/>
                        </a:rPr>
                        <m:t>𝑛</m:t>
                      </m:r>
                      <m:r>
                        <a:rPr lang="cs-CZ" i="1">
                          <a:latin typeface="Cambria Math"/>
                        </a:rPr>
                        <m:t>í</m:t>
                      </m:r>
                    </m:oMath>
                  </m:oMathPara>
                </a14:m>
                <a:endParaRPr lang="cs-CZ" dirty="0"/>
              </a:p>
              <a:p>
                <a:pPr marL="0" indent="0" algn="just">
                  <a:buNone/>
                </a:pPr>
                <a:endParaRPr lang="cs-CZ" dirty="0"/>
              </a:p>
            </p:txBody>
          </p:sp>
        </mc:Choice>
        <mc:Fallback xmlns="">
          <p:sp>
            <p:nvSpPr>
              <p:cNvPr id="5" name="Zástupný symbol pro obsah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39551" y="2276872"/>
                <a:ext cx="8262405" cy="3921299"/>
              </a:xfrm>
              <a:blipFill rotWithShape="1">
                <a:blip r:embed="rId2"/>
                <a:stretch>
                  <a:fillRect l="-1919" t="-2022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49556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282</TotalTime>
  <Words>345</Words>
  <Application>Microsoft Office PowerPoint</Application>
  <PresentationFormat>Předvádění na obrazovce (4:3)</PresentationFormat>
  <Paragraphs>56</Paragraphs>
  <Slides>12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Motiv systému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SS-COPT_Kromeriz</dc:creator>
  <cp:lastModifiedBy>ambroz</cp:lastModifiedBy>
  <cp:revision>35</cp:revision>
  <dcterms:created xsi:type="dcterms:W3CDTF">2013-05-10T15:00:24Z</dcterms:created>
  <dcterms:modified xsi:type="dcterms:W3CDTF">2013-09-23T18:49:34Z</dcterms:modified>
</cp:coreProperties>
</file>